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17"/>
  </p:notesMasterIdLst>
  <p:handoutMasterIdLst>
    <p:handoutMasterId r:id="rId18"/>
  </p:handoutMasterIdLst>
  <p:sldIdLst>
    <p:sldId id="539" r:id="rId6"/>
    <p:sldId id="541" r:id="rId7"/>
    <p:sldId id="545" r:id="rId8"/>
    <p:sldId id="546" r:id="rId9"/>
    <p:sldId id="613" r:id="rId10"/>
    <p:sldId id="614" r:id="rId11"/>
    <p:sldId id="547" r:id="rId12"/>
    <p:sldId id="610" r:id="rId13"/>
    <p:sldId id="611" r:id="rId14"/>
    <p:sldId id="612" r:id="rId15"/>
    <p:sldId id="540" r:id="rId1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llin, Göran" initials="HG" lastIdx="1" clrIdx="0">
    <p:extLst>
      <p:ext uri="{19B8F6BF-5375-455C-9EA6-DF929625EA0E}">
        <p15:presenceInfo xmlns:p15="http://schemas.microsoft.com/office/powerpoint/2012/main" userId="S-1-5-21-527237240-1500820517-725345543-787121" providerId="AD"/>
      </p:ext>
    </p:extLst>
  </p:cmAuthor>
  <p:cmAuthor id="2" name="victoria.kalen@wsp.com" initials="v" lastIdx="1" clrIdx="1">
    <p:extLst>
      <p:ext uri="{19B8F6BF-5375-455C-9EA6-DF929625EA0E}">
        <p15:presenceInfo xmlns:p15="http://schemas.microsoft.com/office/powerpoint/2012/main" userId="victoria.kalen@wsp.co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2B39"/>
    <a:srgbClr val="D2A68A"/>
    <a:srgbClr val="A27151"/>
    <a:srgbClr val="96674B"/>
    <a:srgbClr val="6D757A"/>
    <a:srgbClr val="BCBD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58" autoAdjust="0"/>
    <p:restoredTop sz="94680" autoAdjust="0"/>
  </p:normalViewPr>
  <p:slideViewPr>
    <p:cSldViewPr snapToGrid="0">
      <p:cViewPr varScale="1">
        <p:scale>
          <a:sx n="72" d="100"/>
          <a:sy n="72" d="100"/>
        </p:scale>
        <p:origin x="978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1-05-03T16:59:05.241" idx="1">
    <p:pos x="4176" y="3816"/>
    <p:text>varifrån kommer detta?</p:text>
    <p:extLst>
      <p:ext uri="{C676402C-5697-4E1C-873F-D02D1690AC5C}">
        <p15:threadingInfo xmlns:p15="http://schemas.microsoft.com/office/powerpoint/2012/main" timeZoneBias="-12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AE5D1F-8A0A-44A0-8B26-46F54581BD79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8922012E-9CD3-464C-B92B-7795A787E0A7}">
      <dgm:prSet phldrT="[Text]"/>
      <dgm:spPr/>
      <dgm:t>
        <a:bodyPr/>
        <a:lstStyle/>
        <a:p>
          <a:r>
            <a:rPr lang="sv-SE" dirty="0" err="1">
              <a:solidFill>
                <a:schemeClr val="bg1">
                  <a:lumMod val="85000"/>
                </a:schemeClr>
              </a:solidFill>
            </a:rPr>
            <a:t>Proposed</a:t>
          </a:r>
          <a:r>
            <a:rPr lang="sv-SE" dirty="0">
              <a:solidFill>
                <a:schemeClr val="bg1">
                  <a:lumMod val="85000"/>
                </a:schemeClr>
              </a:solidFill>
            </a:rPr>
            <a:t> </a:t>
          </a:r>
          <a:r>
            <a:rPr lang="sv-SE" dirty="0" err="1">
              <a:solidFill>
                <a:schemeClr val="bg1">
                  <a:lumMod val="85000"/>
                </a:schemeClr>
              </a:solidFill>
            </a:rPr>
            <a:t>scoping</a:t>
          </a:r>
          <a:endParaRPr lang="sv-SE" dirty="0">
            <a:solidFill>
              <a:schemeClr val="bg1">
                <a:lumMod val="85000"/>
              </a:schemeClr>
            </a:solidFill>
          </a:endParaRPr>
        </a:p>
      </dgm:t>
    </dgm:pt>
    <dgm:pt modelId="{4DAFDA3F-79CA-43B8-BED6-D308F878FF89}" type="parTrans" cxnId="{5F784A5A-E20A-4FC3-9A8A-E815CEDA6991}">
      <dgm:prSet/>
      <dgm:spPr/>
      <dgm:t>
        <a:bodyPr/>
        <a:lstStyle/>
        <a:p>
          <a:endParaRPr lang="sv-SE"/>
        </a:p>
      </dgm:t>
    </dgm:pt>
    <dgm:pt modelId="{043D5FCE-8E06-4FE6-A99D-E5F49EE80077}" type="sibTrans" cxnId="{5F784A5A-E20A-4FC3-9A8A-E815CEDA6991}">
      <dgm:prSet/>
      <dgm:spPr/>
      <dgm:t>
        <a:bodyPr/>
        <a:lstStyle/>
        <a:p>
          <a:endParaRPr lang="sv-SE"/>
        </a:p>
      </dgm:t>
    </dgm:pt>
    <dgm:pt modelId="{E93F02CC-A6F3-4522-83B0-3D7A90E0EB80}">
      <dgm:prSet phldrT="[Text]"/>
      <dgm:spPr/>
      <dgm:t>
        <a:bodyPr/>
        <a:lstStyle/>
        <a:p>
          <a:r>
            <a:rPr lang="sv-SE" dirty="0" err="1">
              <a:solidFill>
                <a:schemeClr val="bg1">
                  <a:lumMod val="85000"/>
                </a:schemeClr>
              </a:solidFill>
            </a:rPr>
            <a:t>Scoping</a:t>
          </a:r>
          <a:r>
            <a:rPr lang="sv-SE" dirty="0">
              <a:solidFill>
                <a:schemeClr val="bg1">
                  <a:lumMod val="85000"/>
                </a:schemeClr>
              </a:solidFill>
            </a:rPr>
            <a:t> </a:t>
          </a:r>
          <a:r>
            <a:rPr lang="sv-SE" dirty="0" err="1">
              <a:solidFill>
                <a:schemeClr val="bg1">
                  <a:lumMod val="85000"/>
                </a:schemeClr>
              </a:solidFill>
            </a:rPr>
            <a:t>Consultation</a:t>
          </a:r>
          <a:endParaRPr lang="sv-SE" dirty="0">
            <a:solidFill>
              <a:schemeClr val="bg1">
                <a:lumMod val="85000"/>
              </a:schemeClr>
            </a:solidFill>
          </a:endParaRPr>
        </a:p>
      </dgm:t>
    </dgm:pt>
    <dgm:pt modelId="{FE26606D-D4B7-482F-AABB-2DBBC6A870C2}" type="parTrans" cxnId="{CDDEBF15-CAFA-4F12-9595-B850A9F9E4DD}">
      <dgm:prSet/>
      <dgm:spPr/>
      <dgm:t>
        <a:bodyPr/>
        <a:lstStyle/>
        <a:p>
          <a:endParaRPr lang="sv-SE"/>
        </a:p>
      </dgm:t>
    </dgm:pt>
    <dgm:pt modelId="{9DDACC7F-1F3E-439A-94B0-D1BFAC7CE43C}" type="sibTrans" cxnId="{CDDEBF15-CAFA-4F12-9595-B850A9F9E4DD}">
      <dgm:prSet/>
      <dgm:spPr/>
      <dgm:t>
        <a:bodyPr/>
        <a:lstStyle/>
        <a:p>
          <a:endParaRPr lang="sv-SE"/>
        </a:p>
      </dgm:t>
    </dgm:pt>
    <dgm:pt modelId="{64A708E9-777B-411B-BAF2-A65F6F4AC0E7}">
      <dgm:prSet phldrT="[Text]"/>
      <dgm:spPr/>
      <dgm:t>
        <a:bodyPr/>
        <a:lstStyle/>
        <a:p>
          <a:r>
            <a:rPr lang="sv-SE" dirty="0">
              <a:solidFill>
                <a:schemeClr val="bg1">
                  <a:lumMod val="85000"/>
                </a:schemeClr>
              </a:solidFill>
            </a:rPr>
            <a:t>Draft SEA on </a:t>
          </a:r>
          <a:r>
            <a:rPr lang="sv-SE" dirty="0" err="1">
              <a:solidFill>
                <a:schemeClr val="bg1">
                  <a:lumMod val="85000"/>
                </a:schemeClr>
              </a:solidFill>
            </a:rPr>
            <a:t>Programme</a:t>
          </a:r>
          <a:r>
            <a:rPr lang="sv-SE" dirty="0">
              <a:solidFill>
                <a:schemeClr val="bg1">
                  <a:lumMod val="85000"/>
                </a:schemeClr>
              </a:solidFill>
            </a:rPr>
            <a:t> version 15th </a:t>
          </a:r>
          <a:r>
            <a:rPr lang="sv-SE" dirty="0" err="1">
              <a:solidFill>
                <a:schemeClr val="bg1">
                  <a:lumMod val="85000"/>
                </a:schemeClr>
              </a:solidFill>
            </a:rPr>
            <a:t>March</a:t>
          </a:r>
          <a:endParaRPr lang="sv-SE" dirty="0">
            <a:solidFill>
              <a:schemeClr val="bg1">
                <a:lumMod val="85000"/>
              </a:schemeClr>
            </a:solidFill>
          </a:endParaRPr>
        </a:p>
      </dgm:t>
    </dgm:pt>
    <dgm:pt modelId="{093A9673-2061-4300-9E80-3C8FD4F17DC6}" type="parTrans" cxnId="{021BAB74-9D2B-4C6F-AF66-4A50FA794162}">
      <dgm:prSet/>
      <dgm:spPr/>
      <dgm:t>
        <a:bodyPr/>
        <a:lstStyle/>
        <a:p>
          <a:endParaRPr lang="sv-SE"/>
        </a:p>
      </dgm:t>
    </dgm:pt>
    <dgm:pt modelId="{8B5660C9-DA3A-4CB7-B052-71C3B6020165}" type="sibTrans" cxnId="{021BAB74-9D2B-4C6F-AF66-4A50FA794162}">
      <dgm:prSet/>
      <dgm:spPr/>
      <dgm:t>
        <a:bodyPr/>
        <a:lstStyle/>
        <a:p>
          <a:endParaRPr lang="sv-SE"/>
        </a:p>
      </dgm:t>
    </dgm:pt>
    <dgm:pt modelId="{7CD7A734-2104-4767-8DD7-747E7611F22E}">
      <dgm:prSet/>
      <dgm:spPr/>
      <dgm:t>
        <a:bodyPr/>
        <a:lstStyle/>
        <a:p>
          <a:r>
            <a:rPr lang="sv-SE" dirty="0"/>
            <a:t>SEA </a:t>
          </a:r>
          <a:r>
            <a:rPr lang="sv-SE" dirty="0" err="1"/>
            <a:t>Consultation</a:t>
          </a:r>
          <a:endParaRPr lang="sv-SE" dirty="0"/>
        </a:p>
      </dgm:t>
    </dgm:pt>
    <dgm:pt modelId="{1A02EB69-108F-4D41-9ECD-558E8AE94C68}" type="parTrans" cxnId="{4799657A-D80D-46CD-B50B-9D355197DC63}">
      <dgm:prSet/>
      <dgm:spPr/>
      <dgm:t>
        <a:bodyPr/>
        <a:lstStyle/>
        <a:p>
          <a:endParaRPr lang="sv-SE"/>
        </a:p>
      </dgm:t>
    </dgm:pt>
    <dgm:pt modelId="{29C609AB-1433-46EB-BB34-340E4826D78A}" type="sibTrans" cxnId="{4799657A-D80D-46CD-B50B-9D355197DC63}">
      <dgm:prSet/>
      <dgm:spPr/>
      <dgm:t>
        <a:bodyPr/>
        <a:lstStyle/>
        <a:p>
          <a:endParaRPr lang="sv-SE"/>
        </a:p>
      </dgm:t>
    </dgm:pt>
    <dgm:pt modelId="{12DB63CA-B9A9-4514-92CA-AB229521B05B}">
      <dgm:prSet/>
      <dgm:spPr/>
      <dgm:t>
        <a:bodyPr/>
        <a:lstStyle/>
        <a:p>
          <a:r>
            <a:rPr lang="sv-SE" dirty="0"/>
            <a:t>Final SEA</a:t>
          </a:r>
        </a:p>
      </dgm:t>
    </dgm:pt>
    <dgm:pt modelId="{C8BF18B3-1E92-4B93-B46E-998D75F5B163}" type="parTrans" cxnId="{A81B33D3-1534-455E-826F-DA97FAB24D62}">
      <dgm:prSet/>
      <dgm:spPr/>
      <dgm:t>
        <a:bodyPr/>
        <a:lstStyle/>
        <a:p>
          <a:endParaRPr lang="sv-SE"/>
        </a:p>
      </dgm:t>
    </dgm:pt>
    <dgm:pt modelId="{92DD64CA-8492-4600-94E7-06569B2A0D18}" type="sibTrans" cxnId="{A81B33D3-1534-455E-826F-DA97FAB24D62}">
      <dgm:prSet/>
      <dgm:spPr/>
      <dgm:t>
        <a:bodyPr/>
        <a:lstStyle/>
        <a:p>
          <a:endParaRPr lang="sv-SE"/>
        </a:p>
      </dgm:t>
    </dgm:pt>
    <dgm:pt modelId="{2114CA73-3617-4866-ACA1-6C0F468CFCAF}" type="pres">
      <dgm:prSet presAssocID="{9FAE5D1F-8A0A-44A0-8B26-46F54581BD79}" presName="Name0" presStyleCnt="0">
        <dgm:presLayoutVars>
          <dgm:dir/>
          <dgm:resizeHandles val="exact"/>
        </dgm:presLayoutVars>
      </dgm:prSet>
      <dgm:spPr/>
    </dgm:pt>
    <dgm:pt modelId="{84663C51-9CD6-4E0A-9332-FC2C2148B0A4}" type="pres">
      <dgm:prSet presAssocID="{9FAE5D1F-8A0A-44A0-8B26-46F54581BD79}" presName="arrow" presStyleLbl="bgShp" presStyleIdx="0" presStyleCnt="1"/>
      <dgm:spPr/>
    </dgm:pt>
    <dgm:pt modelId="{58C2FC6B-D10F-4491-9A6B-EBA8C5C70000}" type="pres">
      <dgm:prSet presAssocID="{9FAE5D1F-8A0A-44A0-8B26-46F54581BD79}" presName="points" presStyleCnt="0"/>
      <dgm:spPr/>
    </dgm:pt>
    <dgm:pt modelId="{BCBD3D74-3BE4-4C68-B463-2872BB0F48DA}" type="pres">
      <dgm:prSet presAssocID="{8922012E-9CD3-464C-B92B-7795A787E0A7}" presName="compositeA" presStyleCnt="0"/>
      <dgm:spPr/>
    </dgm:pt>
    <dgm:pt modelId="{EC011F38-8FFC-4562-8A5A-327F0EDB0E61}" type="pres">
      <dgm:prSet presAssocID="{8922012E-9CD3-464C-B92B-7795A787E0A7}" presName="textA" presStyleLbl="revTx" presStyleIdx="0" presStyleCnt="5">
        <dgm:presLayoutVars>
          <dgm:bulletEnabled val="1"/>
        </dgm:presLayoutVars>
      </dgm:prSet>
      <dgm:spPr/>
    </dgm:pt>
    <dgm:pt modelId="{387F93AA-F0E8-4D45-94E0-E3DF97091A59}" type="pres">
      <dgm:prSet presAssocID="{8922012E-9CD3-464C-B92B-7795A787E0A7}" presName="circleA" presStyleLbl="node1" presStyleIdx="0" presStyleCnt="5"/>
      <dgm:spPr>
        <a:solidFill>
          <a:schemeClr val="tx2">
            <a:lumMod val="20000"/>
            <a:lumOff val="80000"/>
          </a:schemeClr>
        </a:solidFill>
      </dgm:spPr>
    </dgm:pt>
    <dgm:pt modelId="{4B693431-BC56-426C-8A94-5B05CEBA6504}" type="pres">
      <dgm:prSet presAssocID="{8922012E-9CD3-464C-B92B-7795A787E0A7}" presName="spaceA" presStyleCnt="0"/>
      <dgm:spPr/>
    </dgm:pt>
    <dgm:pt modelId="{2143F675-DB75-470B-A567-121542319537}" type="pres">
      <dgm:prSet presAssocID="{043D5FCE-8E06-4FE6-A99D-E5F49EE80077}" presName="space" presStyleCnt="0"/>
      <dgm:spPr/>
    </dgm:pt>
    <dgm:pt modelId="{55F569F7-5733-4F2E-8B82-24188F036801}" type="pres">
      <dgm:prSet presAssocID="{E93F02CC-A6F3-4522-83B0-3D7A90E0EB80}" presName="compositeB" presStyleCnt="0"/>
      <dgm:spPr/>
    </dgm:pt>
    <dgm:pt modelId="{F5D37519-2FF7-441D-9FAE-70D74927A433}" type="pres">
      <dgm:prSet presAssocID="{E93F02CC-A6F3-4522-83B0-3D7A90E0EB80}" presName="textB" presStyleLbl="revTx" presStyleIdx="1" presStyleCnt="5">
        <dgm:presLayoutVars>
          <dgm:bulletEnabled val="1"/>
        </dgm:presLayoutVars>
      </dgm:prSet>
      <dgm:spPr/>
    </dgm:pt>
    <dgm:pt modelId="{59963DEA-608C-4EC7-B3CC-848EAD3CCACB}" type="pres">
      <dgm:prSet presAssocID="{E93F02CC-A6F3-4522-83B0-3D7A90E0EB80}" presName="circleB" presStyleLbl="node1" presStyleIdx="1" presStyleCnt="5"/>
      <dgm:spPr>
        <a:solidFill>
          <a:schemeClr val="tx2">
            <a:lumMod val="20000"/>
            <a:lumOff val="80000"/>
          </a:schemeClr>
        </a:solidFill>
      </dgm:spPr>
    </dgm:pt>
    <dgm:pt modelId="{C60A27D2-FCA9-43F5-B8AD-193316C041F4}" type="pres">
      <dgm:prSet presAssocID="{E93F02CC-A6F3-4522-83B0-3D7A90E0EB80}" presName="spaceB" presStyleCnt="0"/>
      <dgm:spPr/>
    </dgm:pt>
    <dgm:pt modelId="{C47331A9-76F1-4933-BA92-3A5BE17D7AD2}" type="pres">
      <dgm:prSet presAssocID="{9DDACC7F-1F3E-439A-94B0-D1BFAC7CE43C}" presName="space" presStyleCnt="0"/>
      <dgm:spPr/>
    </dgm:pt>
    <dgm:pt modelId="{777591A3-7FEC-470C-BA6B-20D3C313A23F}" type="pres">
      <dgm:prSet presAssocID="{64A708E9-777B-411B-BAF2-A65F6F4AC0E7}" presName="compositeA" presStyleCnt="0"/>
      <dgm:spPr/>
    </dgm:pt>
    <dgm:pt modelId="{9CBEA62E-811D-4CBA-A7A9-FDCA7CD628BD}" type="pres">
      <dgm:prSet presAssocID="{64A708E9-777B-411B-BAF2-A65F6F4AC0E7}" presName="textA" presStyleLbl="revTx" presStyleIdx="2" presStyleCnt="5">
        <dgm:presLayoutVars>
          <dgm:bulletEnabled val="1"/>
        </dgm:presLayoutVars>
      </dgm:prSet>
      <dgm:spPr/>
    </dgm:pt>
    <dgm:pt modelId="{28C9282A-F7D4-4FBE-9C47-7EAB03753BEA}" type="pres">
      <dgm:prSet presAssocID="{64A708E9-777B-411B-BAF2-A65F6F4AC0E7}" presName="circleA" presStyleLbl="node1" presStyleIdx="2" presStyleCnt="5"/>
      <dgm:spPr>
        <a:solidFill>
          <a:schemeClr val="tx2">
            <a:lumMod val="20000"/>
            <a:lumOff val="80000"/>
          </a:schemeClr>
        </a:solidFill>
      </dgm:spPr>
    </dgm:pt>
    <dgm:pt modelId="{5F532B21-C0C3-446F-8B7E-8841E00DDF95}" type="pres">
      <dgm:prSet presAssocID="{64A708E9-777B-411B-BAF2-A65F6F4AC0E7}" presName="spaceA" presStyleCnt="0"/>
      <dgm:spPr/>
    </dgm:pt>
    <dgm:pt modelId="{7D7007CD-CC6E-4C5C-AD35-FDBF578D7D44}" type="pres">
      <dgm:prSet presAssocID="{8B5660C9-DA3A-4CB7-B052-71C3B6020165}" presName="space" presStyleCnt="0"/>
      <dgm:spPr/>
    </dgm:pt>
    <dgm:pt modelId="{D4D639C1-C996-4040-9499-B612F3B54CAB}" type="pres">
      <dgm:prSet presAssocID="{7CD7A734-2104-4767-8DD7-747E7611F22E}" presName="compositeB" presStyleCnt="0"/>
      <dgm:spPr/>
    </dgm:pt>
    <dgm:pt modelId="{555804BC-83EB-4F4B-ADA7-D29CFBDF0E93}" type="pres">
      <dgm:prSet presAssocID="{7CD7A734-2104-4767-8DD7-747E7611F22E}" presName="textB" presStyleLbl="revTx" presStyleIdx="3" presStyleCnt="5">
        <dgm:presLayoutVars>
          <dgm:bulletEnabled val="1"/>
        </dgm:presLayoutVars>
      </dgm:prSet>
      <dgm:spPr/>
    </dgm:pt>
    <dgm:pt modelId="{BDD18DF7-0F53-467A-8B9B-CF1E0D701D72}" type="pres">
      <dgm:prSet presAssocID="{7CD7A734-2104-4767-8DD7-747E7611F22E}" presName="circleB" presStyleLbl="node1" presStyleIdx="3" presStyleCnt="5"/>
      <dgm:spPr/>
    </dgm:pt>
    <dgm:pt modelId="{76FC7BD6-897F-42BA-8EFF-93B3A856D9A1}" type="pres">
      <dgm:prSet presAssocID="{7CD7A734-2104-4767-8DD7-747E7611F22E}" presName="spaceB" presStyleCnt="0"/>
      <dgm:spPr/>
    </dgm:pt>
    <dgm:pt modelId="{BF32A7B9-6660-41AE-B1DD-FC42503E8E76}" type="pres">
      <dgm:prSet presAssocID="{29C609AB-1433-46EB-BB34-340E4826D78A}" presName="space" presStyleCnt="0"/>
      <dgm:spPr/>
    </dgm:pt>
    <dgm:pt modelId="{05C2AB23-1F3C-4F62-B724-BFE2B1160E94}" type="pres">
      <dgm:prSet presAssocID="{12DB63CA-B9A9-4514-92CA-AB229521B05B}" presName="compositeA" presStyleCnt="0"/>
      <dgm:spPr/>
    </dgm:pt>
    <dgm:pt modelId="{00F426F7-6C29-4246-BF20-199956998A09}" type="pres">
      <dgm:prSet presAssocID="{12DB63CA-B9A9-4514-92CA-AB229521B05B}" presName="textA" presStyleLbl="revTx" presStyleIdx="4" presStyleCnt="5">
        <dgm:presLayoutVars>
          <dgm:bulletEnabled val="1"/>
        </dgm:presLayoutVars>
      </dgm:prSet>
      <dgm:spPr/>
    </dgm:pt>
    <dgm:pt modelId="{83312552-285B-4F6D-9A3F-BDD5216EDC39}" type="pres">
      <dgm:prSet presAssocID="{12DB63CA-B9A9-4514-92CA-AB229521B05B}" presName="circleA" presStyleLbl="node1" presStyleIdx="4" presStyleCnt="5"/>
      <dgm:spPr/>
    </dgm:pt>
    <dgm:pt modelId="{C92D4B7C-49C2-404E-B930-7CFB3E383942}" type="pres">
      <dgm:prSet presAssocID="{12DB63CA-B9A9-4514-92CA-AB229521B05B}" presName="spaceA" presStyleCnt="0"/>
      <dgm:spPr/>
    </dgm:pt>
  </dgm:ptLst>
  <dgm:cxnLst>
    <dgm:cxn modelId="{CDDEBF15-CAFA-4F12-9595-B850A9F9E4DD}" srcId="{9FAE5D1F-8A0A-44A0-8B26-46F54581BD79}" destId="{E93F02CC-A6F3-4522-83B0-3D7A90E0EB80}" srcOrd="1" destOrd="0" parTransId="{FE26606D-D4B7-482F-AABB-2DBBC6A870C2}" sibTransId="{9DDACC7F-1F3E-439A-94B0-D1BFAC7CE43C}"/>
    <dgm:cxn modelId="{021BAB74-9D2B-4C6F-AF66-4A50FA794162}" srcId="{9FAE5D1F-8A0A-44A0-8B26-46F54581BD79}" destId="{64A708E9-777B-411B-BAF2-A65F6F4AC0E7}" srcOrd="2" destOrd="0" parTransId="{093A9673-2061-4300-9E80-3C8FD4F17DC6}" sibTransId="{8B5660C9-DA3A-4CB7-B052-71C3B6020165}"/>
    <dgm:cxn modelId="{CD083B79-F945-4FF5-8DA3-6E7034C8499E}" type="presOf" srcId="{E93F02CC-A6F3-4522-83B0-3D7A90E0EB80}" destId="{F5D37519-2FF7-441D-9FAE-70D74927A433}" srcOrd="0" destOrd="0" presId="urn:microsoft.com/office/officeart/2005/8/layout/hProcess11"/>
    <dgm:cxn modelId="{4799657A-D80D-46CD-B50B-9D355197DC63}" srcId="{9FAE5D1F-8A0A-44A0-8B26-46F54581BD79}" destId="{7CD7A734-2104-4767-8DD7-747E7611F22E}" srcOrd="3" destOrd="0" parTransId="{1A02EB69-108F-4D41-9ECD-558E8AE94C68}" sibTransId="{29C609AB-1433-46EB-BB34-340E4826D78A}"/>
    <dgm:cxn modelId="{5F784A5A-E20A-4FC3-9A8A-E815CEDA6991}" srcId="{9FAE5D1F-8A0A-44A0-8B26-46F54581BD79}" destId="{8922012E-9CD3-464C-B92B-7795A787E0A7}" srcOrd="0" destOrd="0" parTransId="{4DAFDA3F-79CA-43B8-BED6-D308F878FF89}" sibTransId="{043D5FCE-8E06-4FE6-A99D-E5F49EE80077}"/>
    <dgm:cxn modelId="{F228A37D-04BE-4F88-8678-071771E42D5B}" type="presOf" srcId="{8922012E-9CD3-464C-B92B-7795A787E0A7}" destId="{EC011F38-8FFC-4562-8A5A-327F0EDB0E61}" srcOrd="0" destOrd="0" presId="urn:microsoft.com/office/officeart/2005/8/layout/hProcess11"/>
    <dgm:cxn modelId="{516321B9-3789-4E17-AFFA-81361FD625A0}" type="presOf" srcId="{64A708E9-777B-411B-BAF2-A65F6F4AC0E7}" destId="{9CBEA62E-811D-4CBA-A7A9-FDCA7CD628BD}" srcOrd="0" destOrd="0" presId="urn:microsoft.com/office/officeart/2005/8/layout/hProcess11"/>
    <dgm:cxn modelId="{618ED8B9-86F5-4A23-A717-7E811D7795ED}" type="presOf" srcId="{7CD7A734-2104-4767-8DD7-747E7611F22E}" destId="{555804BC-83EB-4F4B-ADA7-D29CFBDF0E93}" srcOrd="0" destOrd="0" presId="urn:microsoft.com/office/officeart/2005/8/layout/hProcess11"/>
    <dgm:cxn modelId="{A81B33D3-1534-455E-826F-DA97FAB24D62}" srcId="{9FAE5D1F-8A0A-44A0-8B26-46F54581BD79}" destId="{12DB63CA-B9A9-4514-92CA-AB229521B05B}" srcOrd="4" destOrd="0" parTransId="{C8BF18B3-1E92-4B93-B46E-998D75F5B163}" sibTransId="{92DD64CA-8492-4600-94E7-06569B2A0D18}"/>
    <dgm:cxn modelId="{3DF671D7-6DE1-42D4-ADE4-59178EBAE8BE}" type="presOf" srcId="{12DB63CA-B9A9-4514-92CA-AB229521B05B}" destId="{00F426F7-6C29-4246-BF20-199956998A09}" srcOrd="0" destOrd="0" presId="urn:microsoft.com/office/officeart/2005/8/layout/hProcess11"/>
    <dgm:cxn modelId="{33F37ADB-9D5A-4A46-90B0-DFC42DCC624D}" type="presOf" srcId="{9FAE5D1F-8A0A-44A0-8B26-46F54581BD79}" destId="{2114CA73-3617-4866-ACA1-6C0F468CFCAF}" srcOrd="0" destOrd="0" presId="urn:microsoft.com/office/officeart/2005/8/layout/hProcess11"/>
    <dgm:cxn modelId="{D68EB8A4-0594-4124-B4A1-81119D20E01C}" type="presParOf" srcId="{2114CA73-3617-4866-ACA1-6C0F468CFCAF}" destId="{84663C51-9CD6-4E0A-9332-FC2C2148B0A4}" srcOrd="0" destOrd="0" presId="urn:microsoft.com/office/officeart/2005/8/layout/hProcess11"/>
    <dgm:cxn modelId="{631F1CAB-0C02-4FE5-B493-A4BBD77CD2D9}" type="presParOf" srcId="{2114CA73-3617-4866-ACA1-6C0F468CFCAF}" destId="{58C2FC6B-D10F-4491-9A6B-EBA8C5C70000}" srcOrd="1" destOrd="0" presId="urn:microsoft.com/office/officeart/2005/8/layout/hProcess11"/>
    <dgm:cxn modelId="{143BCF39-D1CE-4DAF-A0CF-4B08CC5108D5}" type="presParOf" srcId="{58C2FC6B-D10F-4491-9A6B-EBA8C5C70000}" destId="{BCBD3D74-3BE4-4C68-B463-2872BB0F48DA}" srcOrd="0" destOrd="0" presId="urn:microsoft.com/office/officeart/2005/8/layout/hProcess11"/>
    <dgm:cxn modelId="{CB4AF242-3BE8-417B-8596-6D620722B9B5}" type="presParOf" srcId="{BCBD3D74-3BE4-4C68-B463-2872BB0F48DA}" destId="{EC011F38-8FFC-4562-8A5A-327F0EDB0E61}" srcOrd="0" destOrd="0" presId="urn:microsoft.com/office/officeart/2005/8/layout/hProcess11"/>
    <dgm:cxn modelId="{541AF546-9254-438A-8D6B-FDEF1C156990}" type="presParOf" srcId="{BCBD3D74-3BE4-4C68-B463-2872BB0F48DA}" destId="{387F93AA-F0E8-4D45-94E0-E3DF97091A59}" srcOrd="1" destOrd="0" presId="urn:microsoft.com/office/officeart/2005/8/layout/hProcess11"/>
    <dgm:cxn modelId="{CF9A65CC-D4A5-4A8A-A226-9D24E8486B02}" type="presParOf" srcId="{BCBD3D74-3BE4-4C68-B463-2872BB0F48DA}" destId="{4B693431-BC56-426C-8A94-5B05CEBA6504}" srcOrd="2" destOrd="0" presId="urn:microsoft.com/office/officeart/2005/8/layout/hProcess11"/>
    <dgm:cxn modelId="{3264CACB-7416-4FD7-9DC7-E9539A87BFF3}" type="presParOf" srcId="{58C2FC6B-D10F-4491-9A6B-EBA8C5C70000}" destId="{2143F675-DB75-470B-A567-121542319537}" srcOrd="1" destOrd="0" presId="urn:microsoft.com/office/officeart/2005/8/layout/hProcess11"/>
    <dgm:cxn modelId="{477B6D38-0C45-4F25-BD4D-222801CB7B39}" type="presParOf" srcId="{58C2FC6B-D10F-4491-9A6B-EBA8C5C70000}" destId="{55F569F7-5733-4F2E-8B82-24188F036801}" srcOrd="2" destOrd="0" presId="urn:microsoft.com/office/officeart/2005/8/layout/hProcess11"/>
    <dgm:cxn modelId="{3A20E57A-2A90-4BB6-94CD-F66F6494842B}" type="presParOf" srcId="{55F569F7-5733-4F2E-8B82-24188F036801}" destId="{F5D37519-2FF7-441D-9FAE-70D74927A433}" srcOrd="0" destOrd="0" presId="urn:microsoft.com/office/officeart/2005/8/layout/hProcess11"/>
    <dgm:cxn modelId="{43A6D2F0-5263-4A06-ABBB-19B921EAFDA9}" type="presParOf" srcId="{55F569F7-5733-4F2E-8B82-24188F036801}" destId="{59963DEA-608C-4EC7-B3CC-848EAD3CCACB}" srcOrd="1" destOrd="0" presId="urn:microsoft.com/office/officeart/2005/8/layout/hProcess11"/>
    <dgm:cxn modelId="{DC5E0A26-D3A3-4666-B000-8FD6E1E5BE78}" type="presParOf" srcId="{55F569F7-5733-4F2E-8B82-24188F036801}" destId="{C60A27D2-FCA9-43F5-B8AD-193316C041F4}" srcOrd="2" destOrd="0" presId="urn:microsoft.com/office/officeart/2005/8/layout/hProcess11"/>
    <dgm:cxn modelId="{697EBB04-A75F-45C4-B3F8-753C4CED3EFC}" type="presParOf" srcId="{58C2FC6B-D10F-4491-9A6B-EBA8C5C70000}" destId="{C47331A9-76F1-4933-BA92-3A5BE17D7AD2}" srcOrd="3" destOrd="0" presId="urn:microsoft.com/office/officeart/2005/8/layout/hProcess11"/>
    <dgm:cxn modelId="{32F57D7B-83AC-4E1D-A4E8-E1E79BAADE51}" type="presParOf" srcId="{58C2FC6B-D10F-4491-9A6B-EBA8C5C70000}" destId="{777591A3-7FEC-470C-BA6B-20D3C313A23F}" srcOrd="4" destOrd="0" presId="urn:microsoft.com/office/officeart/2005/8/layout/hProcess11"/>
    <dgm:cxn modelId="{04FA0D61-420C-421D-8887-C82FB19C2761}" type="presParOf" srcId="{777591A3-7FEC-470C-BA6B-20D3C313A23F}" destId="{9CBEA62E-811D-4CBA-A7A9-FDCA7CD628BD}" srcOrd="0" destOrd="0" presId="urn:microsoft.com/office/officeart/2005/8/layout/hProcess11"/>
    <dgm:cxn modelId="{2534AA9E-BD85-43F9-8174-26C23659981C}" type="presParOf" srcId="{777591A3-7FEC-470C-BA6B-20D3C313A23F}" destId="{28C9282A-F7D4-4FBE-9C47-7EAB03753BEA}" srcOrd="1" destOrd="0" presId="urn:microsoft.com/office/officeart/2005/8/layout/hProcess11"/>
    <dgm:cxn modelId="{E03F4636-1EC4-4AE6-B15F-D11F0FC9D205}" type="presParOf" srcId="{777591A3-7FEC-470C-BA6B-20D3C313A23F}" destId="{5F532B21-C0C3-446F-8B7E-8841E00DDF95}" srcOrd="2" destOrd="0" presId="urn:microsoft.com/office/officeart/2005/8/layout/hProcess11"/>
    <dgm:cxn modelId="{2B0B6FE3-1F59-4CDE-A7A4-997C25D41F87}" type="presParOf" srcId="{58C2FC6B-D10F-4491-9A6B-EBA8C5C70000}" destId="{7D7007CD-CC6E-4C5C-AD35-FDBF578D7D44}" srcOrd="5" destOrd="0" presId="urn:microsoft.com/office/officeart/2005/8/layout/hProcess11"/>
    <dgm:cxn modelId="{0CF44356-58F3-4C7D-A7A6-DF87D5B479B3}" type="presParOf" srcId="{58C2FC6B-D10F-4491-9A6B-EBA8C5C70000}" destId="{D4D639C1-C996-4040-9499-B612F3B54CAB}" srcOrd="6" destOrd="0" presId="urn:microsoft.com/office/officeart/2005/8/layout/hProcess11"/>
    <dgm:cxn modelId="{48BB0865-6C3F-4670-83CA-14BFC5A0010A}" type="presParOf" srcId="{D4D639C1-C996-4040-9499-B612F3B54CAB}" destId="{555804BC-83EB-4F4B-ADA7-D29CFBDF0E93}" srcOrd="0" destOrd="0" presId="urn:microsoft.com/office/officeart/2005/8/layout/hProcess11"/>
    <dgm:cxn modelId="{354D5C01-57A3-45FA-B022-153F393CBFFA}" type="presParOf" srcId="{D4D639C1-C996-4040-9499-B612F3B54CAB}" destId="{BDD18DF7-0F53-467A-8B9B-CF1E0D701D72}" srcOrd="1" destOrd="0" presId="urn:microsoft.com/office/officeart/2005/8/layout/hProcess11"/>
    <dgm:cxn modelId="{268514C3-F411-4EC9-8066-EE7A135EBABE}" type="presParOf" srcId="{D4D639C1-C996-4040-9499-B612F3B54CAB}" destId="{76FC7BD6-897F-42BA-8EFF-93B3A856D9A1}" srcOrd="2" destOrd="0" presId="urn:microsoft.com/office/officeart/2005/8/layout/hProcess11"/>
    <dgm:cxn modelId="{C8207E36-DE5B-4C56-80B0-87DDD3862977}" type="presParOf" srcId="{58C2FC6B-D10F-4491-9A6B-EBA8C5C70000}" destId="{BF32A7B9-6660-41AE-B1DD-FC42503E8E76}" srcOrd="7" destOrd="0" presId="urn:microsoft.com/office/officeart/2005/8/layout/hProcess11"/>
    <dgm:cxn modelId="{BC20F059-C2E4-4EAE-B01A-5132812EF9DF}" type="presParOf" srcId="{58C2FC6B-D10F-4491-9A6B-EBA8C5C70000}" destId="{05C2AB23-1F3C-4F62-B724-BFE2B1160E94}" srcOrd="8" destOrd="0" presId="urn:microsoft.com/office/officeart/2005/8/layout/hProcess11"/>
    <dgm:cxn modelId="{777DCBE8-E278-4C76-B058-B136CE9956FE}" type="presParOf" srcId="{05C2AB23-1F3C-4F62-B724-BFE2B1160E94}" destId="{00F426F7-6C29-4246-BF20-199956998A09}" srcOrd="0" destOrd="0" presId="urn:microsoft.com/office/officeart/2005/8/layout/hProcess11"/>
    <dgm:cxn modelId="{A1CDEDCB-F319-40B7-8A1E-5CBD38753FB9}" type="presParOf" srcId="{05C2AB23-1F3C-4F62-B724-BFE2B1160E94}" destId="{83312552-285B-4F6D-9A3F-BDD5216EDC39}" srcOrd="1" destOrd="0" presId="urn:microsoft.com/office/officeart/2005/8/layout/hProcess11"/>
    <dgm:cxn modelId="{6BDF9BA0-FCE0-4CBB-8DD7-1A17E77D98D7}" type="presParOf" srcId="{05C2AB23-1F3C-4F62-B724-BFE2B1160E94}" destId="{C92D4B7C-49C2-404E-B930-7CFB3E383942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663C51-9CD6-4E0A-9332-FC2C2148B0A4}">
      <dsp:nvSpPr>
        <dsp:cNvPr id="0" name=""/>
        <dsp:cNvSpPr/>
      </dsp:nvSpPr>
      <dsp:spPr>
        <a:xfrm>
          <a:off x="0" y="1052988"/>
          <a:ext cx="9756775" cy="1403984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011F38-8FFC-4562-8A5A-327F0EDB0E61}">
      <dsp:nvSpPr>
        <dsp:cNvPr id="0" name=""/>
        <dsp:cNvSpPr/>
      </dsp:nvSpPr>
      <dsp:spPr>
        <a:xfrm>
          <a:off x="3858" y="0"/>
          <a:ext cx="1687188" cy="14039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000" kern="1200" dirty="0" err="1">
              <a:solidFill>
                <a:schemeClr val="bg1">
                  <a:lumMod val="85000"/>
                </a:schemeClr>
              </a:solidFill>
            </a:rPr>
            <a:t>Proposed</a:t>
          </a:r>
          <a:r>
            <a:rPr lang="sv-SE" sz="2000" kern="1200" dirty="0">
              <a:solidFill>
                <a:schemeClr val="bg1">
                  <a:lumMod val="85000"/>
                </a:schemeClr>
              </a:solidFill>
            </a:rPr>
            <a:t> </a:t>
          </a:r>
          <a:r>
            <a:rPr lang="sv-SE" sz="2000" kern="1200" dirty="0" err="1">
              <a:solidFill>
                <a:schemeClr val="bg1">
                  <a:lumMod val="85000"/>
                </a:schemeClr>
              </a:solidFill>
            </a:rPr>
            <a:t>scoping</a:t>
          </a:r>
          <a:endParaRPr lang="sv-SE" sz="2000" kern="1200" dirty="0">
            <a:solidFill>
              <a:schemeClr val="bg1">
                <a:lumMod val="85000"/>
              </a:schemeClr>
            </a:solidFill>
          </a:endParaRPr>
        </a:p>
      </dsp:txBody>
      <dsp:txXfrm>
        <a:off x="3858" y="0"/>
        <a:ext cx="1687188" cy="1403984"/>
      </dsp:txXfrm>
    </dsp:sp>
    <dsp:sp modelId="{387F93AA-F0E8-4D45-94E0-E3DF97091A59}">
      <dsp:nvSpPr>
        <dsp:cNvPr id="0" name=""/>
        <dsp:cNvSpPr/>
      </dsp:nvSpPr>
      <dsp:spPr>
        <a:xfrm>
          <a:off x="671954" y="1579482"/>
          <a:ext cx="350996" cy="350996"/>
        </a:xfrm>
        <a:prstGeom prst="ellipse">
          <a:avLst/>
        </a:prstGeom>
        <a:solidFill>
          <a:schemeClr val="tx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D37519-2FF7-441D-9FAE-70D74927A433}">
      <dsp:nvSpPr>
        <dsp:cNvPr id="0" name=""/>
        <dsp:cNvSpPr/>
      </dsp:nvSpPr>
      <dsp:spPr>
        <a:xfrm>
          <a:off x="1775406" y="2105977"/>
          <a:ext cx="1687188" cy="14039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000" kern="1200" dirty="0" err="1">
              <a:solidFill>
                <a:schemeClr val="bg1">
                  <a:lumMod val="85000"/>
                </a:schemeClr>
              </a:solidFill>
            </a:rPr>
            <a:t>Scoping</a:t>
          </a:r>
          <a:r>
            <a:rPr lang="sv-SE" sz="2000" kern="1200" dirty="0">
              <a:solidFill>
                <a:schemeClr val="bg1">
                  <a:lumMod val="85000"/>
                </a:schemeClr>
              </a:solidFill>
            </a:rPr>
            <a:t> </a:t>
          </a:r>
          <a:r>
            <a:rPr lang="sv-SE" sz="2000" kern="1200" dirty="0" err="1">
              <a:solidFill>
                <a:schemeClr val="bg1">
                  <a:lumMod val="85000"/>
                </a:schemeClr>
              </a:solidFill>
            </a:rPr>
            <a:t>Consultation</a:t>
          </a:r>
          <a:endParaRPr lang="sv-SE" sz="2000" kern="1200" dirty="0">
            <a:solidFill>
              <a:schemeClr val="bg1">
                <a:lumMod val="85000"/>
              </a:schemeClr>
            </a:solidFill>
          </a:endParaRPr>
        </a:p>
      </dsp:txBody>
      <dsp:txXfrm>
        <a:off x="1775406" y="2105977"/>
        <a:ext cx="1687188" cy="1403984"/>
      </dsp:txXfrm>
    </dsp:sp>
    <dsp:sp modelId="{59963DEA-608C-4EC7-B3CC-848EAD3CCACB}">
      <dsp:nvSpPr>
        <dsp:cNvPr id="0" name=""/>
        <dsp:cNvSpPr/>
      </dsp:nvSpPr>
      <dsp:spPr>
        <a:xfrm>
          <a:off x="2443502" y="1579482"/>
          <a:ext cx="350996" cy="350996"/>
        </a:xfrm>
        <a:prstGeom prst="ellipse">
          <a:avLst/>
        </a:prstGeom>
        <a:solidFill>
          <a:schemeClr val="tx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BEA62E-811D-4CBA-A7A9-FDCA7CD628BD}">
      <dsp:nvSpPr>
        <dsp:cNvPr id="0" name=""/>
        <dsp:cNvSpPr/>
      </dsp:nvSpPr>
      <dsp:spPr>
        <a:xfrm>
          <a:off x="3546954" y="0"/>
          <a:ext cx="1687188" cy="14039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000" kern="1200" dirty="0">
              <a:solidFill>
                <a:schemeClr val="bg1">
                  <a:lumMod val="85000"/>
                </a:schemeClr>
              </a:solidFill>
            </a:rPr>
            <a:t>Draft SEA on </a:t>
          </a:r>
          <a:r>
            <a:rPr lang="sv-SE" sz="2000" kern="1200" dirty="0" err="1">
              <a:solidFill>
                <a:schemeClr val="bg1">
                  <a:lumMod val="85000"/>
                </a:schemeClr>
              </a:solidFill>
            </a:rPr>
            <a:t>Programme</a:t>
          </a:r>
          <a:r>
            <a:rPr lang="sv-SE" sz="2000" kern="1200" dirty="0">
              <a:solidFill>
                <a:schemeClr val="bg1">
                  <a:lumMod val="85000"/>
                </a:schemeClr>
              </a:solidFill>
            </a:rPr>
            <a:t> version 15th </a:t>
          </a:r>
          <a:r>
            <a:rPr lang="sv-SE" sz="2000" kern="1200" dirty="0" err="1">
              <a:solidFill>
                <a:schemeClr val="bg1">
                  <a:lumMod val="85000"/>
                </a:schemeClr>
              </a:solidFill>
            </a:rPr>
            <a:t>March</a:t>
          </a:r>
          <a:endParaRPr lang="sv-SE" sz="2000" kern="1200" dirty="0">
            <a:solidFill>
              <a:schemeClr val="bg1">
                <a:lumMod val="85000"/>
              </a:schemeClr>
            </a:solidFill>
          </a:endParaRPr>
        </a:p>
      </dsp:txBody>
      <dsp:txXfrm>
        <a:off x="3546954" y="0"/>
        <a:ext cx="1687188" cy="1403984"/>
      </dsp:txXfrm>
    </dsp:sp>
    <dsp:sp modelId="{28C9282A-F7D4-4FBE-9C47-7EAB03753BEA}">
      <dsp:nvSpPr>
        <dsp:cNvPr id="0" name=""/>
        <dsp:cNvSpPr/>
      </dsp:nvSpPr>
      <dsp:spPr>
        <a:xfrm>
          <a:off x="4215050" y="1579482"/>
          <a:ext cx="350996" cy="350996"/>
        </a:xfrm>
        <a:prstGeom prst="ellipse">
          <a:avLst/>
        </a:prstGeom>
        <a:solidFill>
          <a:schemeClr val="tx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5804BC-83EB-4F4B-ADA7-D29CFBDF0E93}">
      <dsp:nvSpPr>
        <dsp:cNvPr id="0" name=""/>
        <dsp:cNvSpPr/>
      </dsp:nvSpPr>
      <dsp:spPr>
        <a:xfrm>
          <a:off x="5318502" y="2105977"/>
          <a:ext cx="1687188" cy="14039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000" kern="1200" dirty="0"/>
            <a:t>SEA </a:t>
          </a:r>
          <a:r>
            <a:rPr lang="sv-SE" sz="2000" kern="1200" dirty="0" err="1"/>
            <a:t>Consultation</a:t>
          </a:r>
          <a:endParaRPr lang="sv-SE" sz="2000" kern="1200" dirty="0"/>
        </a:p>
      </dsp:txBody>
      <dsp:txXfrm>
        <a:off x="5318502" y="2105977"/>
        <a:ext cx="1687188" cy="1403984"/>
      </dsp:txXfrm>
    </dsp:sp>
    <dsp:sp modelId="{BDD18DF7-0F53-467A-8B9B-CF1E0D701D72}">
      <dsp:nvSpPr>
        <dsp:cNvPr id="0" name=""/>
        <dsp:cNvSpPr/>
      </dsp:nvSpPr>
      <dsp:spPr>
        <a:xfrm>
          <a:off x="5986598" y="1579482"/>
          <a:ext cx="350996" cy="3509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F426F7-6C29-4246-BF20-199956998A09}">
      <dsp:nvSpPr>
        <dsp:cNvPr id="0" name=""/>
        <dsp:cNvSpPr/>
      </dsp:nvSpPr>
      <dsp:spPr>
        <a:xfrm>
          <a:off x="7090050" y="0"/>
          <a:ext cx="1687188" cy="14039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000" kern="1200" dirty="0"/>
            <a:t>Final SEA</a:t>
          </a:r>
        </a:p>
      </dsp:txBody>
      <dsp:txXfrm>
        <a:off x="7090050" y="0"/>
        <a:ext cx="1687188" cy="1403984"/>
      </dsp:txXfrm>
    </dsp:sp>
    <dsp:sp modelId="{83312552-285B-4F6D-9A3F-BDD5216EDC39}">
      <dsp:nvSpPr>
        <dsp:cNvPr id="0" name=""/>
        <dsp:cNvSpPr/>
      </dsp:nvSpPr>
      <dsp:spPr>
        <a:xfrm>
          <a:off x="7758146" y="1579482"/>
          <a:ext cx="350996" cy="3509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6CC5CC-1E69-4E04-96B0-2086414F7CAD}" type="datetimeFigureOut">
              <a:rPr lang="en-CA" smtClean="0"/>
              <a:t>2021-05-04</a:t>
            </a:fld>
            <a:endParaRPr lang="en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5B1E0-1F20-47A5-9D36-64A61D54FCA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84729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FBE20B-8CDC-402C-A11A-A5265FD82F76}" type="datetimeFigureOut">
              <a:rPr lang="en-CA" smtClean="0"/>
              <a:t>2021-05-04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C9AF11-9512-473E-87A9-64BADD7F7F4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32716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CB1F6D3-61EF-4A89-90DA-E7185FEE0F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48200" y="0"/>
            <a:ext cx="7543800" cy="6858000"/>
          </a:xfrm>
          <a:prstGeom prst="rect">
            <a:avLst/>
          </a:prstGeom>
        </p:spPr>
      </p:pic>
      <p:sp>
        <p:nvSpPr>
          <p:cNvPr id="2" name="object 2">
            <a:extLst>
              <a:ext uri="{FF2B5EF4-FFF2-40B4-BE49-F238E27FC236}">
                <a16:creationId xmlns:a16="http://schemas.microsoft.com/office/drawing/2014/main" id="{7B0DF30C-544D-4E4B-BB7E-69189FEA55B8}"/>
              </a:ext>
            </a:extLst>
          </p:cNvPr>
          <p:cNvSpPr/>
          <p:nvPr userDrawn="1"/>
        </p:nvSpPr>
        <p:spPr>
          <a:xfrm>
            <a:off x="0" y="-1"/>
            <a:ext cx="4914900" cy="6857988"/>
          </a:xfrm>
          <a:custGeom>
            <a:avLst/>
            <a:gdLst/>
            <a:ahLst/>
            <a:cxnLst/>
            <a:rect l="l" t="t" r="r" b="b"/>
            <a:pathLst>
              <a:path w="10692130" h="7560309">
                <a:moveTo>
                  <a:pt x="10692003" y="0"/>
                </a:moveTo>
                <a:lnTo>
                  <a:pt x="0" y="0"/>
                </a:lnTo>
                <a:lnTo>
                  <a:pt x="0" y="7559992"/>
                </a:lnTo>
                <a:lnTo>
                  <a:pt x="10692003" y="7559992"/>
                </a:lnTo>
                <a:lnTo>
                  <a:pt x="10692003" y="0"/>
                </a:lnTo>
                <a:close/>
              </a:path>
            </a:pathLst>
          </a:custGeom>
          <a:solidFill>
            <a:srgbClr val="1B2B3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15E470F-277C-4BB9-AFBF-B9EAE635831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732" y="500497"/>
            <a:ext cx="1429430" cy="680604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A6B593-BA51-4D41-AE61-E34EABC6FF2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7732" y="2209775"/>
            <a:ext cx="3540125" cy="482219"/>
          </a:xfrm>
        </p:spPr>
        <p:txBody>
          <a:bodyPr/>
          <a:lstStyle>
            <a:lvl1pPr marL="0" indent="0">
              <a:buNone/>
              <a:defRPr b="1" i="1">
                <a:solidFill>
                  <a:schemeClr val="bg1"/>
                </a:solidFill>
                <a:latin typeface="Montserrat Light" panose="00000400000000000000" pitchFamily="2" charset="0"/>
              </a:defRPr>
            </a:lvl1pPr>
          </a:lstStyle>
          <a:p>
            <a:pPr lvl="0"/>
            <a:r>
              <a:rPr lang="sv-SE" dirty="0"/>
              <a:t>Rubrik 1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91804E14-B026-48B7-8C9F-FD2A6D9AE9C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7731" y="2781878"/>
            <a:ext cx="3540125" cy="482219"/>
          </a:xfrm>
        </p:spPr>
        <p:txBody>
          <a:bodyPr>
            <a:normAutofit/>
          </a:bodyPr>
          <a:lstStyle>
            <a:lvl1pPr marL="0" indent="0">
              <a:buNone/>
              <a:defRPr sz="2000" b="0" i="1">
                <a:solidFill>
                  <a:schemeClr val="bg1"/>
                </a:solidFill>
                <a:latin typeface="Montserrat Light" panose="00000400000000000000" pitchFamily="2" charset="0"/>
              </a:defRPr>
            </a:lvl1pPr>
          </a:lstStyle>
          <a:p>
            <a:pPr lvl="0"/>
            <a:r>
              <a:rPr lang="sv-SE" dirty="0"/>
              <a:t>Rubrik 2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C187A87-8519-4BE4-A919-2A7F63F2DAE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20825" y="6276975"/>
            <a:ext cx="1149350" cy="255588"/>
          </a:xfrm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Montserrat Light" panose="00000400000000000000" pitchFamily="2" charset="0"/>
              </a:defRPr>
            </a:lvl1pPr>
          </a:lstStyle>
          <a:p>
            <a:pPr lvl="0"/>
            <a:r>
              <a:rPr lang="sv-SE" dirty="0"/>
              <a:t>Datum</a:t>
            </a:r>
          </a:p>
        </p:txBody>
      </p:sp>
    </p:spTree>
    <p:extLst>
      <p:ext uri="{BB962C8B-B14F-4D97-AF65-F5344CB8AC3E}">
        <p14:creationId xmlns:p14="http://schemas.microsoft.com/office/powerpoint/2010/main" val="3735155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bbel bei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F1688F5-5AAC-44BD-9ADD-63AAC1A77254}"/>
              </a:ext>
            </a:extLst>
          </p:cNvPr>
          <p:cNvSpPr/>
          <p:nvPr userDrawn="1"/>
        </p:nvSpPr>
        <p:spPr>
          <a:xfrm rot="5400000">
            <a:off x="5558628" y="255318"/>
            <a:ext cx="1074744" cy="12192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740F4BB8-980A-4B78-A60B-29D87CDA9271}"/>
              </a:ext>
            </a:extLst>
          </p:cNvPr>
          <p:cNvSpPr txBox="1">
            <a:spLocks/>
          </p:cNvSpPr>
          <p:nvPr userDrawn="1"/>
        </p:nvSpPr>
        <p:spPr>
          <a:xfrm>
            <a:off x="865716" y="6156723"/>
            <a:ext cx="310752" cy="325464"/>
          </a:xfrm>
        </p:spPr>
        <p:txBody>
          <a:bodyPr lIns="45720" rIns="45720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Gentium Basic" panose="020B060402020202020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33D1A28-8A10-48C2-AC66-579BDFC3FC89}" type="slidenum">
              <a:rPr lang="en-US" sz="1600" smtClean="0">
                <a:solidFill>
                  <a:schemeClr val="bg1"/>
                </a:solidFill>
                <a:latin typeface="Montserrat" panose="00000500000000000000" pitchFamily="2" charset="0"/>
              </a:rPr>
              <a:pPr/>
              <a:t>‹#›</a:t>
            </a:fld>
            <a:endParaRPr lang="en-US" sz="1600" dirty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CB7441D-ACD0-4183-A670-C7EEC4B84F2E}"/>
              </a:ext>
            </a:extLst>
          </p:cNvPr>
          <p:cNvSpPr/>
          <p:nvPr userDrawn="1"/>
        </p:nvSpPr>
        <p:spPr>
          <a:xfrm>
            <a:off x="0" y="6261357"/>
            <a:ext cx="774915" cy="11619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6" name="Image 18">
            <a:extLst>
              <a:ext uri="{FF2B5EF4-FFF2-40B4-BE49-F238E27FC236}">
                <a16:creationId xmlns:a16="http://schemas.microsoft.com/office/drawing/2014/main" id="{15AAD1D1-4948-4B22-BBEE-88D17F67F50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57104" y="6171608"/>
            <a:ext cx="848682" cy="40362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85EB8A3-B350-4C6F-8AE6-A3C38AAE7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468" y="607685"/>
            <a:ext cx="9756775" cy="646331"/>
          </a:xfr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A66EEC8-414E-4EBD-AB62-11C6C8999439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5939944" y="2193265"/>
            <a:ext cx="17068" cy="2852928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18">
            <a:extLst>
              <a:ext uri="{FF2B5EF4-FFF2-40B4-BE49-F238E27FC236}">
                <a16:creationId xmlns:a16="http://schemas.microsoft.com/office/drawing/2014/main" id="{10E0DC1D-D4A3-421C-B324-5214F8A21139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190625" y="2193925"/>
            <a:ext cx="4521200" cy="3125788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600">
                <a:latin typeface="Montserrat Light" panose="00000400000000000000" pitchFamily="2" charset="0"/>
              </a:defRPr>
            </a:lvl1pPr>
          </a:lstStyle>
          <a:p>
            <a:pPr lvl="0"/>
            <a:r>
              <a:rPr lang="sv-SE" dirty="0"/>
              <a:t>Brödtext - Montserrat </a:t>
            </a:r>
            <a:r>
              <a:rPr lang="sv-SE" dirty="0" err="1"/>
              <a:t>light</a:t>
            </a:r>
            <a:r>
              <a:rPr lang="sv-SE" dirty="0"/>
              <a:t> storlek 16</a:t>
            </a:r>
          </a:p>
        </p:txBody>
      </p:sp>
      <p:sp>
        <p:nvSpPr>
          <p:cNvPr id="14" name="Content Placeholder 18">
            <a:extLst>
              <a:ext uri="{FF2B5EF4-FFF2-40B4-BE49-F238E27FC236}">
                <a16:creationId xmlns:a16="http://schemas.microsoft.com/office/drawing/2014/main" id="{1B687E6B-21BB-4F5F-A3D9-ABAF64A43943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6185131" y="2193265"/>
            <a:ext cx="4747982" cy="3125788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600">
                <a:latin typeface="Montserrat Light" panose="00000400000000000000" pitchFamily="2" charset="0"/>
              </a:defRPr>
            </a:lvl1pPr>
          </a:lstStyle>
          <a:p>
            <a:pPr lvl="0"/>
            <a:r>
              <a:rPr lang="sv-SE" dirty="0"/>
              <a:t>Brödtext - Montserrat storlek 16</a:t>
            </a:r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9E191DA1-272C-4E3D-A8F6-91A1FCBF55F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76338" y="1374177"/>
            <a:ext cx="9756775" cy="647700"/>
          </a:xfrm>
        </p:spPr>
        <p:txBody>
          <a:bodyPr>
            <a:normAutofit/>
          </a:bodyPr>
          <a:lstStyle>
            <a:lvl1pPr marL="0" indent="0">
              <a:buNone/>
              <a:defRPr sz="2000" i="1">
                <a:latin typeface="Montserrat Light" panose="00000400000000000000" pitchFamily="2" charset="0"/>
              </a:defRPr>
            </a:lvl1pPr>
          </a:lstStyle>
          <a:p>
            <a:pPr lvl="0"/>
            <a:r>
              <a:rPr lang="sv-SE" i="1" dirty="0"/>
              <a:t>Rubrik 2 – Montserrat </a:t>
            </a:r>
            <a:r>
              <a:rPr lang="sv-SE" i="1" dirty="0" err="1"/>
              <a:t>light</a:t>
            </a:r>
            <a:r>
              <a:rPr lang="sv-SE" i="1" dirty="0"/>
              <a:t> storlek 20 (kursiv)</a:t>
            </a:r>
            <a:endParaRPr lang="sv-SE" dirty="0"/>
          </a:p>
        </p:txBody>
      </p:sp>
      <p:sp>
        <p:nvSpPr>
          <p:cNvPr id="16" name="Text Placeholder 16">
            <a:extLst>
              <a:ext uri="{FF2B5EF4-FFF2-40B4-BE49-F238E27FC236}">
                <a16:creationId xmlns:a16="http://schemas.microsoft.com/office/drawing/2014/main" id="{0A3BFC61-5EB2-4DB1-BD1A-A5033CB252B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24965" y="6237287"/>
            <a:ext cx="2312987" cy="219700"/>
          </a:xfrm>
        </p:spPr>
        <p:txBody>
          <a:bodyPr>
            <a:noAutofit/>
          </a:bodyPr>
          <a:lstStyle>
            <a:lvl1pPr marL="0" indent="0">
              <a:buNone/>
              <a:defRPr sz="1100">
                <a:solidFill>
                  <a:schemeClr val="bg1"/>
                </a:solidFill>
                <a:latin typeface="Montserrat Light" panose="00000400000000000000" pitchFamily="2" charset="0"/>
              </a:defRPr>
            </a:lvl1pPr>
          </a:lstStyle>
          <a:p>
            <a:pPr lvl="0"/>
            <a:r>
              <a:rPr lang="sv-SE" dirty="0" err="1"/>
              <a:t>Footer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80711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bbel rö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F1688F5-5AAC-44BD-9ADD-63AAC1A77254}"/>
              </a:ext>
            </a:extLst>
          </p:cNvPr>
          <p:cNvSpPr/>
          <p:nvPr userDrawn="1"/>
        </p:nvSpPr>
        <p:spPr>
          <a:xfrm rot="5400000">
            <a:off x="5558628" y="255318"/>
            <a:ext cx="1074744" cy="12192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740F4BB8-980A-4B78-A60B-29D87CDA9271}"/>
              </a:ext>
            </a:extLst>
          </p:cNvPr>
          <p:cNvSpPr txBox="1">
            <a:spLocks/>
          </p:cNvSpPr>
          <p:nvPr userDrawn="1"/>
        </p:nvSpPr>
        <p:spPr>
          <a:xfrm>
            <a:off x="865716" y="6156723"/>
            <a:ext cx="310752" cy="325464"/>
          </a:xfrm>
        </p:spPr>
        <p:txBody>
          <a:bodyPr lIns="45720" rIns="45720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Gentium Basic" panose="020B060402020202020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33D1A28-8A10-48C2-AC66-579BDFC3FC89}" type="slidenum">
              <a:rPr lang="en-US" sz="1600" smtClean="0">
                <a:solidFill>
                  <a:schemeClr val="accent1"/>
                </a:solidFill>
                <a:latin typeface="Montserrat" panose="00000500000000000000" pitchFamily="2" charset="0"/>
              </a:rPr>
              <a:pPr/>
              <a:t>‹#›</a:t>
            </a:fld>
            <a:endParaRPr lang="en-US" sz="1600" dirty="0">
              <a:solidFill>
                <a:schemeClr val="accent1"/>
              </a:solidFill>
              <a:latin typeface="Montserrat" panose="00000500000000000000" pitchFamily="2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CB7441D-ACD0-4183-A670-C7EEC4B84F2E}"/>
              </a:ext>
            </a:extLst>
          </p:cNvPr>
          <p:cNvSpPr/>
          <p:nvPr userDrawn="1"/>
        </p:nvSpPr>
        <p:spPr>
          <a:xfrm>
            <a:off x="0" y="6261357"/>
            <a:ext cx="774915" cy="116196"/>
          </a:xfrm>
          <a:prstGeom prst="rect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6" name="Image 18">
            <a:extLst>
              <a:ext uri="{FF2B5EF4-FFF2-40B4-BE49-F238E27FC236}">
                <a16:creationId xmlns:a16="http://schemas.microsoft.com/office/drawing/2014/main" id="{15AAD1D1-4948-4B22-BBEE-88D17F67F50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57104" y="6171608"/>
            <a:ext cx="848682" cy="40362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85EB8A3-B350-4C6F-8AE6-A3C38AAE7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468" y="607685"/>
            <a:ext cx="9756775" cy="64633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A66EEC8-414E-4EBD-AB62-11C6C8999439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5939944" y="2193265"/>
            <a:ext cx="17068" cy="2852928"/>
          </a:xfrm>
          <a:prstGeom prst="line">
            <a:avLst/>
          </a:prstGeom>
          <a:ln w="19050">
            <a:solidFill>
              <a:schemeClr val="accent6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18">
            <a:extLst>
              <a:ext uri="{FF2B5EF4-FFF2-40B4-BE49-F238E27FC236}">
                <a16:creationId xmlns:a16="http://schemas.microsoft.com/office/drawing/2014/main" id="{36703133-3068-4623-960D-1BFC759CA968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190625" y="2193925"/>
            <a:ext cx="4521200" cy="3125788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600">
                <a:latin typeface="Montserrat Light" panose="00000400000000000000" pitchFamily="2" charset="0"/>
              </a:defRPr>
            </a:lvl1pPr>
          </a:lstStyle>
          <a:p>
            <a:pPr lvl="0"/>
            <a:r>
              <a:rPr lang="sv-SE" dirty="0"/>
              <a:t>Brödtext - Montserrat </a:t>
            </a:r>
            <a:r>
              <a:rPr lang="sv-SE" dirty="0" err="1"/>
              <a:t>light</a:t>
            </a:r>
            <a:r>
              <a:rPr lang="sv-SE" dirty="0"/>
              <a:t> storlek 16</a:t>
            </a:r>
          </a:p>
        </p:txBody>
      </p:sp>
      <p:sp>
        <p:nvSpPr>
          <p:cNvPr id="14" name="Content Placeholder 18">
            <a:extLst>
              <a:ext uri="{FF2B5EF4-FFF2-40B4-BE49-F238E27FC236}">
                <a16:creationId xmlns:a16="http://schemas.microsoft.com/office/drawing/2014/main" id="{A3DC6C44-D83D-4A3A-8421-68E5F0BAC77D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6185131" y="2193265"/>
            <a:ext cx="4747982" cy="3125788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600">
                <a:latin typeface="Montserrat Light" panose="00000400000000000000" pitchFamily="2" charset="0"/>
              </a:defRPr>
            </a:lvl1pPr>
          </a:lstStyle>
          <a:p>
            <a:pPr lvl="0"/>
            <a:r>
              <a:rPr lang="sv-SE" dirty="0"/>
              <a:t>Brödtext - Montserrat storlek 16</a:t>
            </a:r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423962B1-3A3A-4D84-9632-D185E5ECF44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76338" y="1374177"/>
            <a:ext cx="9756775" cy="647700"/>
          </a:xfrm>
        </p:spPr>
        <p:txBody>
          <a:bodyPr>
            <a:normAutofit/>
          </a:bodyPr>
          <a:lstStyle>
            <a:lvl1pPr marL="0" indent="0">
              <a:buNone/>
              <a:defRPr sz="2000" i="1">
                <a:latin typeface="Montserrat Light" panose="00000400000000000000" pitchFamily="2" charset="0"/>
              </a:defRPr>
            </a:lvl1pPr>
          </a:lstStyle>
          <a:p>
            <a:pPr lvl="0"/>
            <a:r>
              <a:rPr lang="sv-SE" i="1" dirty="0"/>
              <a:t>Rubrik 2 – Montserrat </a:t>
            </a:r>
            <a:r>
              <a:rPr lang="sv-SE" i="1" dirty="0" err="1"/>
              <a:t>light</a:t>
            </a:r>
            <a:r>
              <a:rPr lang="sv-SE" i="1" dirty="0"/>
              <a:t> storlek 20 (kursiv)</a:t>
            </a:r>
            <a:endParaRPr lang="sv-SE" dirty="0"/>
          </a:p>
        </p:txBody>
      </p:sp>
      <p:sp>
        <p:nvSpPr>
          <p:cNvPr id="16" name="Text Placeholder 16">
            <a:extLst>
              <a:ext uri="{FF2B5EF4-FFF2-40B4-BE49-F238E27FC236}">
                <a16:creationId xmlns:a16="http://schemas.microsoft.com/office/drawing/2014/main" id="{959072B9-BC23-4D39-B69E-ABEB615B022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24965" y="6237287"/>
            <a:ext cx="2312987" cy="219700"/>
          </a:xfrm>
        </p:spPr>
        <p:txBody>
          <a:bodyPr>
            <a:noAutofit/>
          </a:bodyPr>
          <a:lstStyle>
            <a:lvl1pPr marL="0" indent="0">
              <a:buNone/>
              <a:defRPr sz="1100">
                <a:solidFill>
                  <a:schemeClr val="accent1"/>
                </a:solidFill>
                <a:latin typeface="Montserrat Light" panose="00000400000000000000" pitchFamily="2" charset="0"/>
              </a:defRPr>
            </a:lvl1pPr>
          </a:lstStyle>
          <a:p>
            <a:pPr lvl="0"/>
            <a:r>
              <a:rPr lang="sv-SE" dirty="0" err="1"/>
              <a:t>Footer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53712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usbild mörk">
    <p:bg>
      <p:bgPr>
        <a:solidFill>
          <a:srgbClr val="1B2B3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D401689-F418-4228-9AC3-0898AD1A44CB}"/>
              </a:ext>
            </a:extLst>
          </p:cNvPr>
          <p:cNvCxnSpPr/>
          <p:nvPr userDrawn="1"/>
        </p:nvCxnSpPr>
        <p:spPr>
          <a:xfrm>
            <a:off x="3781425" y="3086100"/>
            <a:ext cx="4229100" cy="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 18">
            <a:extLst>
              <a:ext uri="{FF2B5EF4-FFF2-40B4-BE49-F238E27FC236}">
                <a16:creationId xmlns:a16="http://schemas.microsoft.com/office/drawing/2014/main" id="{BFB42484-DFF3-4D46-B98B-4CAFA27DBBC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75615" y="5619538"/>
            <a:ext cx="1440720" cy="685189"/>
          </a:xfrm>
          <a:prstGeom prst="rect">
            <a:avLst/>
          </a:prstGeom>
        </p:spPr>
      </p:pic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DF9F3EDA-47BB-4896-BEC1-BF7D13812FF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041775" y="2185988"/>
            <a:ext cx="3708400" cy="812800"/>
          </a:xfrm>
        </p:spPr>
        <p:txBody>
          <a:bodyPr anchor="b">
            <a:normAutofit/>
          </a:bodyPr>
          <a:lstStyle>
            <a:lvl1pPr marL="0" indent="0" algn="ctr">
              <a:buNone/>
              <a:defRPr sz="2900" b="1" i="1">
                <a:solidFill>
                  <a:schemeClr val="bg1"/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sv-SE" dirty="0"/>
              <a:t>Pausbild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699B8191-C799-4BF1-B778-2575790C96E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41775" y="3173413"/>
            <a:ext cx="3708400" cy="81280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 b="0">
                <a:solidFill>
                  <a:schemeClr val="bg1"/>
                </a:solidFill>
                <a:latin typeface="Montserrat Light" panose="00000400000000000000" pitchFamily="2" charset="0"/>
              </a:defRPr>
            </a:lvl1pPr>
          </a:lstStyle>
          <a:p>
            <a:pPr lvl="0"/>
            <a:r>
              <a:rPr lang="sv-SE" dirty="0"/>
              <a:t>Undertext</a:t>
            </a:r>
          </a:p>
        </p:txBody>
      </p:sp>
    </p:spTree>
    <p:extLst>
      <p:ext uri="{BB962C8B-B14F-4D97-AF65-F5344CB8AC3E}">
        <p14:creationId xmlns:p14="http://schemas.microsoft.com/office/powerpoint/2010/main" val="19336877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usbild beige"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D401689-F418-4228-9AC3-0898AD1A44CB}"/>
              </a:ext>
            </a:extLst>
          </p:cNvPr>
          <p:cNvCxnSpPr/>
          <p:nvPr userDrawn="1"/>
        </p:nvCxnSpPr>
        <p:spPr>
          <a:xfrm>
            <a:off x="3781425" y="3086100"/>
            <a:ext cx="4229100" cy="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 18">
            <a:extLst>
              <a:ext uri="{FF2B5EF4-FFF2-40B4-BE49-F238E27FC236}">
                <a16:creationId xmlns:a16="http://schemas.microsoft.com/office/drawing/2014/main" id="{BFB42484-DFF3-4D46-B98B-4CAFA27DBBC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75615" y="5619538"/>
            <a:ext cx="1440720" cy="685189"/>
          </a:xfrm>
          <a:prstGeom prst="rect">
            <a:avLst/>
          </a:prstGeom>
        </p:spPr>
      </p:pic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AEC9FF52-3F86-4522-A270-E312F4707EF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041775" y="2185988"/>
            <a:ext cx="3708400" cy="812800"/>
          </a:xfrm>
        </p:spPr>
        <p:txBody>
          <a:bodyPr anchor="b">
            <a:normAutofit/>
          </a:bodyPr>
          <a:lstStyle>
            <a:lvl1pPr marL="0" indent="0" algn="ctr">
              <a:buNone/>
              <a:defRPr sz="29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Pausbild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00FA4861-F432-482D-9B8F-8EAF416452E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41775" y="3173413"/>
            <a:ext cx="3708400" cy="81280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 b="0">
                <a:solidFill>
                  <a:schemeClr val="bg1"/>
                </a:solidFill>
                <a:latin typeface="Montserrat Light" panose="00000400000000000000" pitchFamily="2" charset="0"/>
              </a:defRPr>
            </a:lvl1pPr>
          </a:lstStyle>
          <a:p>
            <a:pPr lvl="0"/>
            <a:r>
              <a:rPr lang="sv-SE" dirty="0"/>
              <a:t>Undertext</a:t>
            </a:r>
          </a:p>
        </p:txBody>
      </p:sp>
    </p:spTree>
    <p:extLst>
      <p:ext uri="{BB962C8B-B14F-4D97-AF65-F5344CB8AC3E}">
        <p14:creationId xmlns:p14="http://schemas.microsoft.com/office/powerpoint/2010/main" val="8139978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usbild röd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D401689-F418-4228-9AC3-0898AD1A44CB}"/>
              </a:ext>
            </a:extLst>
          </p:cNvPr>
          <p:cNvCxnSpPr/>
          <p:nvPr userDrawn="1"/>
        </p:nvCxnSpPr>
        <p:spPr>
          <a:xfrm>
            <a:off x="3781425" y="3086100"/>
            <a:ext cx="422910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 18">
            <a:extLst>
              <a:ext uri="{FF2B5EF4-FFF2-40B4-BE49-F238E27FC236}">
                <a16:creationId xmlns:a16="http://schemas.microsoft.com/office/drawing/2014/main" id="{BFB42484-DFF3-4D46-B98B-4CAFA27DBBC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75615" y="5619538"/>
            <a:ext cx="1440720" cy="685189"/>
          </a:xfrm>
          <a:prstGeom prst="rect">
            <a:avLst/>
          </a:prstGeom>
        </p:spPr>
      </p:pic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D23B8C7-7AD9-4040-8EDC-B3BD2470F0A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041775" y="2185988"/>
            <a:ext cx="3708400" cy="812800"/>
          </a:xfrm>
        </p:spPr>
        <p:txBody>
          <a:bodyPr anchor="b">
            <a:normAutofit/>
          </a:bodyPr>
          <a:lstStyle>
            <a:lvl1pPr marL="0" indent="0" algn="ctr">
              <a:buNone/>
              <a:defRPr sz="29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sv-SE" dirty="0"/>
              <a:t>Pausbild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44CA299F-DEE8-456D-95FA-0F047E4373A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41775" y="3173413"/>
            <a:ext cx="3708400" cy="81280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 b="0">
                <a:solidFill>
                  <a:schemeClr val="accent1"/>
                </a:solidFill>
                <a:latin typeface="Montserrat Light" panose="00000400000000000000" pitchFamily="2" charset="0"/>
              </a:defRPr>
            </a:lvl1pPr>
          </a:lstStyle>
          <a:p>
            <a:pPr lvl="0"/>
            <a:r>
              <a:rPr lang="sv-SE" dirty="0"/>
              <a:t>Undertext</a:t>
            </a:r>
          </a:p>
        </p:txBody>
      </p:sp>
    </p:spTree>
    <p:extLst>
      <p:ext uri="{BB962C8B-B14F-4D97-AF65-F5344CB8AC3E}">
        <p14:creationId xmlns:p14="http://schemas.microsoft.com/office/powerpoint/2010/main" val="41674226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sbild klassisk blå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D0D24DD-3BF7-447A-B338-53DBAC299077}"/>
              </a:ext>
            </a:extLst>
          </p:cNvPr>
          <p:cNvSpPr/>
          <p:nvPr userDrawn="1"/>
        </p:nvSpPr>
        <p:spPr>
          <a:xfrm>
            <a:off x="0" y="0"/>
            <a:ext cx="1434164" cy="6858000"/>
          </a:xfrm>
          <a:prstGeom prst="rect">
            <a:avLst/>
          </a:prstGeom>
          <a:solidFill>
            <a:schemeClr val="accent3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" name="Image 18">
            <a:extLst>
              <a:ext uri="{FF2B5EF4-FFF2-40B4-BE49-F238E27FC236}">
                <a16:creationId xmlns:a16="http://schemas.microsoft.com/office/drawing/2014/main" id="{D36C6628-9E77-4A59-BF08-0B68E7BBEDD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6110" y="6118572"/>
            <a:ext cx="973516" cy="46299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612C508-0098-42BE-A923-A3EB07D25940}"/>
              </a:ext>
            </a:extLst>
          </p:cNvPr>
          <p:cNvSpPr txBox="1"/>
          <p:nvPr userDrawn="1"/>
        </p:nvSpPr>
        <p:spPr>
          <a:xfrm>
            <a:off x="5805181" y="6118572"/>
            <a:ext cx="1610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i="1" dirty="0">
                <a:solidFill>
                  <a:schemeClr val="accent3">
                    <a:lumMod val="75000"/>
                    <a:lumOff val="25000"/>
                  </a:schemeClr>
                </a:solidFill>
                <a:latin typeface="Montserrat" panose="00000500000000000000" pitchFamily="2" charset="0"/>
              </a:rPr>
              <a:t>wsp.com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9FF9ABF-0D9C-4359-BC40-FFA33873C20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76688" y="2390775"/>
            <a:ext cx="5343525" cy="1484313"/>
          </a:xfrm>
        </p:spPr>
        <p:txBody>
          <a:bodyPr>
            <a:normAutofit/>
          </a:bodyPr>
          <a:lstStyle>
            <a:lvl1pPr marL="0" indent="0" algn="ctr">
              <a:buNone/>
              <a:defRPr sz="6000">
                <a:solidFill>
                  <a:schemeClr val="accent3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sv-SE" dirty="0"/>
              <a:t>Tack!</a:t>
            </a:r>
          </a:p>
        </p:txBody>
      </p:sp>
    </p:spTree>
    <p:extLst>
      <p:ext uri="{BB962C8B-B14F-4D97-AF65-F5344CB8AC3E}">
        <p14:creationId xmlns:p14="http://schemas.microsoft.com/office/powerpoint/2010/main" val="24181180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sbild klassisk rö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D0D24DD-3BF7-447A-B338-53DBAC299077}"/>
              </a:ext>
            </a:extLst>
          </p:cNvPr>
          <p:cNvSpPr/>
          <p:nvPr userDrawn="1"/>
        </p:nvSpPr>
        <p:spPr>
          <a:xfrm>
            <a:off x="0" y="0"/>
            <a:ext cx="14341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" name="Image 18">
            <a:extLst>
              <a:ext uri="{FF2B5EF4-FFF2-40B4-BE49-F238E27FC236}">
                <a16:creationId xmlns:a16="http://schemas.microsoft.com/office/drawing/2014/main" id="{D36C6628-9E77-4A59-BF08-0B68E7BBEDD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6110" y="6118572"/>
            <a:ext cx="973516" cy="46299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612C508-0098-42BE-A923-A3EB07D25940}"/>
              </a:ext>
            </a:extLst>
          </p:cNvPr>
          <p:cNvSpPr txBox="1"/>
          <p:nvPr userDrawn="1"/>
        </p:nvSpPr>
        <p:spPr>
          <a:xfrm>
            <a:off x="5805181" y="6118572"/>
            <a:ext cx="1610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i="1" dirty="0">
                <a:solidFill>
                  <a:schemeClr val="accent1"/>
                </a:solidFill>
                <a:latin typeface="Montserrat" panose="00000500000000000000" pitchFamily="2" charset="0"/>
              </a:rPr>
              <a:t>wsp.com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9FF9ABF-0D9C-4359-BC40-FFA33873C20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76688" y="2390775"/>
            <a:ext cx="5343525" cy="1484313"/>
          </a:xfrm>
        </p:spPr>
        <p:txBody>
          <a:bodyPr>
            <a:normAutofit/>
          </a:bodyPr>
          <a:lstStyle>
            <a:lvl1pPr marL="0" indent="0" algn="ctr">
              <a:buNone/>
              <a:defRPr sz="6000">
                <a:solidFill>
                  <a:schemeClr val="accent1"/>
                </a:solidFill>
              </a:defRPr>
            </a:lvl1pPr>
          </a:lstStyle>
          <a:p>
            <a:pPr lvl="0"/>
            <a:r>
              <a:rPr lang="sv-SE" dirty="0"/>
              <a:t>Tack!</a:t>
            </a:r>
          </a:p>
        </p:txBody>
      </p:sp>
    </p:spTree>
    <p:extLst>
      <p:ext uri="{BB962C8B-B14F-4D97-AF65-F5344CB8AC3E}">
        <p14:creationId xmlns:p14="http://schemas.microsoft.com/office/powerpoint/2010/main" val="32243458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sbild blå">
    <p:bg>
      <p:bgPr>
        <a:solidFill>
          <a:srgbClr val="1B2B3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8">
            <a:extLst>
              <a:ext uri="{FF2B5EF4-FFF2-40B4-BE49-F238E27FC236}">
                <a16:creationId xmlns:a16="http://schemas.microsoft.com/office/drawing/2014/main" id="{7A8276D3-6A11-41E1-8DAE-6DB0D269498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biLevel thresh="25000"/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33316" b="8611"/>
          <a:stretch/>
        </p:blipFill>
        <p:spPr>
          <a:xfrm>
            <a:off x="3640918" y="2049429"/>
            <a:ext cx="3149560" cy="205281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638E72DC-EC70-48A5-B557-263543C3175B}"/>
              </a:ext>
            </a:extLst>
          </p:cNvPr>
          <p:cNvSpPr/>
          <p:nvPr userDrawn="1"/>
        </p:nvSpPr>
        <p:spPr>
          <a:xfrm>
            <a:off x="7102509" y="4627814"/>
            <a:ext cx="302551" cy="283437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Image 18">
            <a:extLst>
              <a:ext uri="{FF2B5EF4-FFF2-40B4-BE49-F238E27FC236}">
                <a16:creationId xmlns:a16="http://schemas.microsoft.com/office/drawing/2014/main" id="{FAC88809-8311-42E0-8672-D74CED8EB4B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biLevel thresh="25000"/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9005" b="8611"/>
          <a:stretch/>
        </p:blipFill>
        <p:spPr>
          <a:xfrm>
            <a:off x="7463293" y="2046913"/>
            <a:ext cx="992810" cy="2055332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DB116044-7AB9-445A-8316-B102B97555CE}"/>
              </a:ext>
            </a:extLst>
          </p:cNvPr>
          <p:cNvSpPr/>
          <p:nvPr userDrawn="1"/>
        </p:nvSpPr>
        <p:spPr>
          <a:xfrm>
            <a:off x="7102510" y="2013793"/>
            <a:ext cx="302551" cy="20884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0987453-CABE-4F73-9EDB-39EC470462C0}"/>
              </a:ext>
            </a:extLst>
          </p:cNvPr>
          <p:cNvSpPr/>
          <p:nvPr userDrawn="1"/>
        </p:nvSpPr>
        <p:spPr>
          <a:xfrm>
            <a:off x="7102509" y="3313651"/>
            <a:ext cx="302551" cy="1174459"/>
          </a:xfrm>
          <a:prstGeom prst="rect">
            <a:avLst/>
          </a:prstGeom>
          <a:gradFill>
            <a:gsLst>
              <a:gs pos="0">
                <a:schemeClr val="bg1"/>
              </a:gs>
              <a:gs pos="39000">
                <a:schemeClr val="accent4">
                  <a:lumMod val="40000"/>
                  <a:lumOff val="6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B260335-5541-4479-B26D-A8B683BD55EF}"/>
              </a:ext>
            </a:extLst>
          </p:cNvPr>
          <p:cNvSpPr txBox="1"/>
          <p:nvPr userDrawn="1"/>
        </p:nvSpPr>
        <p:spPr>
          <a:xfrm>
            <a:off x="4345229" y="3896243"/>
            <a:ext cx="28450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80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Montserrat" panose="00000500000000000000" pitchFamily="2" charset="0"/>
              </a:rPr>
              <a:t>Tack</a:t>
            </a:r>
          </a:p>
        </p:txBody>
      </p:sp>
    </p:spTree>
    <p:extLst>
      <p:ext uri="{BB962C8B-B14F-4D97-AF65-F5344CB8AC3E}">
        <p14:creationId xmlns:p14="http://schemas.microsoft.com/office/powerpoint/2010/main" val="7988024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sbild beig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8">
            <a:extLst>
              <a:ext uri="{FF2B5EF4-FFF2-40B4-BE49-F238E27FC236}">
                <a16:creationId xmlns:a16="http://schemas.microsoft.com/office/drawing/2014/main" id="{7A8276D3-6A11-41E1-8DAE-6DB0D269498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biLevel thresh="25000"/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33316" b="8611"/>
          <a:stretch/>
        </p:blipFill>
        <p:spPr>
          <a:xfrm>
            <a:off x="3351908" y="1870575"/>
            <a:ext cx="3423972" cy="2231670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638E72DC-EC70-48A5-B557-263543C3175B}"/>
              </a:ext>
            </a:extLst>
          </p:cNvPr>
          <p:cNvSpPr/>
          <p:nvPr userDrawn="1"/>
        </p:nvSpPr>
        <p:spPr>
          <a:xfrm>
            <a:off x="7102509" y="4627814"/>
            <a:ext cx="302551" cy="283437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Image 18">
            <a:extLst>
              <a:ext uri="{FF2B5EF4-FFF2-40B4-BE49-F238E27FC236}">
                <a16:creationId xmlns:a16="http://schemas.microsoft.com/office/drawing/2014/main" id="{FAC88809-8311-42E0-8672-D74CED8EB4B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biLevel thresh="25000"/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9005" b="8611"/>
          <a:stretch/>
        </p:blipFill>
        <p:spPr>
          <a:xfrm>
            <a:off x="7426365" y="1870575"/>
            <a:ext cx="1077988" cy="223167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DB116044-7AB9-445A-8316-B102B97555CE}"/>
              </a:ext>
            </a:extLst>
          </p:cNvPr>
          <p:cNvSpPr/>
          <p:nvPr userDrawn="1"/>
        </p:nvSpPr>
        <p:spPr>
          <a:xfrm>
            <a:off x="7102510" y="1870575"/>
            <a:ext cx="302551" cy="22316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0987453-CABE-4F73-9EDB-39EC470462C0}"/>
              </a:ext>
            </a:extLst>
          </p:cNvPr>
          <p:cNvSpPr/>
          <p:nvPr userDrawn="1"/>
        </p:nvSpPr>
        <p:spPr>
          <a:xfrm>
            <a:off x="7102509" y="3232299"/>
            <a:ext cx="302551" cy="1265274"/>
          </a:xfrm>
          <a:prstGeom prst="rect">
            <a:avLst/>
          </a:prstGeom>
          <a:gradFill>
            <a:gsLst>
              <a:gs pos="15000">
                <a:schemeClr val="bg1"/>
              </a:gs>
              <a:gs pos="65000">
                <a:schemeClr val="accent6">
                  <a:lumMod val="7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895629-2193-48F4-A17A-9CA7C567DEF3}"/>
              </a:ext>
            </a:extLst>
          </p:cNvPr>
          <p:cNvSpPr txBox="1"/>
          <p:nvPr userDrawn="1"/>
        </p:nvSpPr>
        <p:spPr>
          <a:xfrm>
            <a:off x="4345229" y="3896243"/>
            <a:ext cx="28450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8000" b="1" dirty="0">
                <a:solidFill>
                  <a:schemeClr val="accent6">
                    <a:lumMod val="75000"/>
                  </a:schemeClr>
                </a:solidFill>
                <a:latin typeface="Montserrat" panose="00000500000000000000" pitchFamily="2" charset="0"/>
              </a:rPr>
              <a:t>Tack</a:t>
            </a:r>
          </a:p>
        </p:txBody>
      </p:sp>
    </p:spTree>
    <p:extLst>
      <p:ext uri="{BB962C8B-B14F-4D97-AF65-F5344CB8AC3E}">
        <p14:creationId xmlns:p14="http://schemas.microsoft.com/office/powerpoint/2010/main" val="394966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blå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7">
            <a:extLst>
              <a:ext uri="{FF2B5EF4-FFF2-40B4-BE49-F238E27FC236}">
                <a16:creationId xmlns:a16="http://schemas.microsoft.com/office/drawing/2014/main" id="{CDCB95FF-A52D-4087-80EB-204532B4DD1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42719"/>
          <a:stretch/>
        </p:blipFill>
        <p:spPr>
          <a:xfrm>
            <a:off x="8338392" y="0"/>
            <a:ext cx="3853608" cy="7560240"/>
          </a:xfrm>
          <a:prstGeom prst="rect">
            <a:avLst/>
          </a:prstGeom>
        </p:spPr>
      </p:pic>
      <p:pic>
        <p:nvPicPr>
          <p:cNvPr id="5" name="Image 18">
            <a:extLst>
              <a:ext uri="{FF2B5EF4-FFF2-40B4-BE49-F238E27FC236}">
                <a16:creationId xmlns:a16="http://schemas.microsoft.com/office/drawing/2014/main" id="{666F353E-A20A-4FA3-817C-C9880EE2B67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9790" y="5883504"/>
            <a:ext cx="1206135" cy="57362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F23723C-9D1B-4C4A-8296-411552C94B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17613" y="1560280"/>
            <a:ext cx="6592538" cy="646331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Agenda</a:t>
            </a:r>
            <a:endParaRPr lang="sv-SE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76335C0-A386-40F8-92ED-3F201F0B53BB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208088" y="2349500"/>
            <a:ext cx="6584950" cy="3019425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accent3">
                    <a:lumMod val="90000"/>
                    <a:lumOff val="10000"/>
                  </a:schemeClr>
                </a:solidFill>
                <a:latin typeface="Montserrat Light" panose="00000400000000000000" pitchFamily="2" charset="0"/>
              </a:defRPr>
            </a:lvl1pPr>
          </a:lstStyle>
          <a:p>
            <a:pPr lvl="0"/>
            <a:r>
              <a:rPr lang="sv-SE" dirty="0"/>
              <a:t>Tryck för att lägga till text</a:t>
            </a:r>
          </a:p>
        </p:txBody>
      </p:sp>
    </p:spTree>
    <p:extLst>
      <p:ext uri="{BB962C8B-B14F-4D97-AF65-F5344CB8AC3E}">
        <p14:creationId xmlns:p14="http://schemas.microsoft.com/office/powerpoint/2010/main" val="1575061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röd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7">
            <a:extLst>
              <a:ext uri="{FF2B5EF4-FFF2-40B4-BE49-F238E27FC236}">
                <a16:creationId xmlns:a16="http://schemas.microsoft.com/office/drawing/2014/main" id="{CDCB95FF-A52D-4087-80EB-204532B4DD1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42719"/>
          <a:stretch/>
        </p:blipFill>
        <p:spPr>
          <a:xfrm>
            <a:off x="8338392" y="0"/>
            <a:ext cx="3853608" cy="7560240"/>
          </a:xfrm>
          <a:prstGeom prst="rect">
            <a:avLst/>
          </a:prstGeom>
        </p:spPr>
      </p:pic>
      <p:pic>
        <p:nvPicPr>
          <p:cNvPr id="5" name="Image 18">
            <a:extLst>
              <a:ext uri="{FF2B5EF4-FFF2-40B4-BE49-F238E27FC236}">
                <a16:creationId xmlns:a16="http://schemas.microsoft.com/office/drawing/2014/main" id="{666F353E-A20A-4FA3-817C-C9880EE2B67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9790" y="5883504"/>
            <a:ext cx="1206135" cy="573623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6266A1E9-35C2-4CBE-AF4A-DA10FB2CAD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2857" y="1375722"/>
            <a:ext cx="6786381" cy="64633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Agenda</a:t>
            </a:r>
            <a:endParaRPr lang="sv-SE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7F2973C3-BDBE-4F0E-88E0-019E9E9D918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082675" y="2189163"/>
            <a:ext cx="6786563" cy="3197225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accent1"/>
                </a:solidFill>
                <a:latin typeface="Montserrat Light" panose="00000400000000000000" pitchFamily="2" charset="0"/>
              </a:defRPr>
            </a:lvl1pPr>
          </a:lstStyle>
          <a:p>
            <a:pPr lvl="0"/>
            <a:r>
              <a:rPr lang="sv-SE" dirty="0"/>
              <a:t>Tryck för att lägga till text</a:t>
            </a:r>
          </a:p>
        </p:txBody>
      </p:sp>
    </p:spTree>
    <p:extLst>
      <p:ext uri="{BB962C8B-B14F-4D97-AF65-F5344CB8AC3E}">
        <p14:creationId xmlns:p14="http://schemas.microsoft.com/office/powerpoint/2010/main" val="629556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kel mö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D4DF3-28E8-477F-B67A-1585AC4D5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879FD25-7159-4A55-A2DC-3BEC3B06B9DB}"/>
              </a:ext>
            </a:extLst>
          </p:cNvPr>
          <p:cNvSpPr/>
          <p:nvPr userDrawn="1"/>
        </p:nvSpPr>
        <p:spPr>
          <a:xfrm>
            <a:off x="0" y="0"/>
            <a:ext cx="1434164" cy="6858000"/>
          </a:xfrm>
          <a:prstGeom prst="rect">
            <a:avLst/>
          </a:prstGeom>
          <a:solidFill>
            <a:schemeClr val="accent3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20F5EF8F-C348-44AF-95FA-91169D512820}"/>
              </a:ext>
            </a:extLst>
          </p:cNvPr>
          <p:cNvSpPr txBox="1">
            <a:spLocks/>
          </p:cNvSpPr>
          <p:nvPr userDrawn="1"/>
        </p:nvSpPr>
        <p:spPr>
          <a:xfrm>
            <a:off x="865716" y="6156723"/>
            <a:ext cx="310752" cy="325464"/>
          </a:xfrm>
        </p:spPr>
        <p:txBody>
          <a:bodyPr lIns="45720" rIns="45720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Gentium Basic" panose="020B060402020202020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33D1A28-8A10-48C2-AC66-579BDFC3FC89}" type="slidenum">
              <a:rPr lang="en-US" sz="1600" smtClean="0">
                <a:solidFill>
                  <a:schemeClr val="bg1"/>
                </a:solidFill>
                <a:latin typeface="Montserrat" panose="00000500000000000000" pitchFamily="2" charset="0"/>
              </a:rPr>
              <a:pPr/>
              <a:t>‹#›</a:t>
            </a:fld>
            <a:endParaRPr lang="en-US" sz="1600" dirty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29CE7E-7D35-485A-9376-162EB687121C}"/>
              </a:ext>
            </a:extLst>
          </p:cNvPr>
          <p:cNvSpPr/>
          <p:nvPr userDrawn="1"/>
        </p:nvSpPr>
        <p:spPr>
          <a:xfrm>
            <a:off x="0" y="6261357"/>
            <a:ext cx="774915" cy="11619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6" name="Image 18">
            <a:extLst>
              <a:ext uri="{FF2B5EF4-FFF2-40B4-BE49-F238E27FC236}">
                <a16:creationId xmlns:a16="http://schemas.microsoft.com/office/drawing/2014/main" id="{EB8697D2-8772-48B6-9E81-8A9D835E35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duotone>
              <a:prstClr val="black"/>
              <a:schemeClr val="accent3">
                <a:lumMod val="75000"/>
                <a:lumOff val="2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57104" y="6171608"/>
            <a:ext cx="848682" cy="403623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B7EB7D2E-9EB9-49AA-A62C-A0B5D2337279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703388" y="2198469"/>
            <a:ext cx="9756775" cy="351018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latin typeface="Montserrat Light" panose="00000400000000000000" pitchFamily="2" charset="0"/>
              </a:defRPr>
            </a:lvl1pPr>
          </a:lstStyle>
          <a:p>
            <a:pPr lvl="0"/>
            <a:r>
              <a:rPr lang="sv-SE" dirty="0"/>
              <a:t>Brödtext – Montserrat </a:t>
            </a:r>
            <a:r>
              <a:rPr lang="sv-SE" dirty="0" err="1"/>
              <a:t>light</a:t>
            </a:r>
            <a:r>
              <a:rPr lang="sv-SE" dirty="0"/>
              <a:t> storlek 16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3759C3EF-A4F2-4F16-AD91-74F76911F03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703388" y="1392238"/>
            <a:ext cx="9756775" cy="646112"/>
          </a:xfrm>
        </p:spPr>
        <p:txBody>
          <a:bodyPr>
            <a:normAutofit/>
          </a:bodyPr>
          <a:lstStyle>
            <a:lvl1pPr marL="0" indent="0">
              <a:buNone/>
              <a:defRPr sz="2000" i="1">
                <a:latin typeface="Montserrat Light" panose="00000400000000000000" pitchFamily="2" charset="0"/>
              </a:defRPr>
            </a:lvl1pPr>
          </a:lstStyle>
          <a:p>
            <a:pPr lvl="0"/>
            <a:r>
              <a:rPr lang="sv-SE" i="1" dirty="0"/>
              <a:t>Rubrik 2 – Montserrat </a:t>
            </a:r>
            <a:r>
              <a:rPr lang="sv-SE" i="1" dirty="0" err="1"/>
              <a:t>light</a:t>
            </a:r>
            <a:r>
              <a:rPr lang="sv-SE" i="1" dirty="0"/>
              <a:t> storlek 20 (kursiv)</a:t>
            </a:r>
            <a:endParaRPr lang="sv-SE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4BCE92F6-5A1C-44C4-B06F-CA3153FF6B7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24965" y="6237287"/>
            <a:ext cx="2312987" cy="219700"/>
          </a:xfrm>
        </p:spPr>
        <p:txBody>
          <a:bodyPr>
            <a:noAutofit/>
          </a:bodyPr>
          <a:lstStyle>
            <a:lvl1pPr marL="0" indent="0">
              <a:buNone/>
              <a:defRPr sz="1100">
                <a:latin typeface="Montserrat Light" panose="00000400000000000000" pitchFamily="2" charset="0"/>
              </a:defRPr>
            </a:lvl1pPr>
          </a:lstStyle>
          <a:p>
            <a:pPr lvl="0"/>
            <a:r>
              <a:rPr lang="sv-SE" dirty="0" err="1"/>
              <a:t>Footer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97689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kel lj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D4DF3-28E8-477F-B67A-1585AC4D5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879FD25-7159-4A55-A2DC-3BEC3B06B9DB}"/>
              </a:ext>
            </a:extLst>
          </p:cNvPr>
          <p:cNvSpPr/>
          <p:nvPr userDrawn="1"/>
        </p:nvSpPr>
        <p:spPr>
          <a:xfrm>
            <a:off x="0" y="0"/>
            <a:ext cx="1434164" cy="6858000"/>
          </a:xfrm>
          <a:prstGeom prst="rect">
            <a:avLst/>
          </a:prstGeom>
          <a:solidFill>
            <a:schemeClr val="accent3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20F5EF8F-C348-44AF-95FA-91169D512820}"/>
              </a:ext>
            </a:extLst>
          </p:cNvPr>
          <p:cNvSpPr txBox="1">
            <a:spLocks/>
          </p:cNvSpPr>
          <p:nvPr userDrawn="1"/>
        </p:nvSpPr>
        <p:spPr>
          <a:xfrm>
            <a:off x="865716" y="6156723"/>
            <a:ext cx="310752" cy="325464"/>
          </a:xfrm>
        </p:spPr>
        <p:txBody>
          <a:bodyPr lIns="45720" rIns="45720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Gentium Basic" panose="020B060402020202020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33D1A28-8A10-48C2-AC66-579BDFC3FC89}" type="slidenum">
              <a:rPr lang="en-US" sz="1600" smtClean="0">
                <a:solidFill>
                  <a:schemeClr val="bg1"/>
                </a:solidFill>
                <a:latin typeface="Montserrat" panose="00000500000000000000" pitchFamily="2" charset="0"/>
              </a:rPr>
              <a:pPr/>
              <a:t>‹#›</a:t>
            </a:fld>
            <a:endParaRPr lang="en-US" sz="1600" dirty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29CE7E-7D35-485A-9376-162EB687121C}"/>
              </a:ext>
            </a:extLst>
          </p:cNvPr>
          <p:cNvSpPr/>
          <p:nvPr userDrawn="1"/>
        </p:nvSpPr>
        <p:spPr>
          <a:xfrm>
            <a:off x="0" y="6261357"/>
            <a:ext cx="774915" cy="11619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6" name="Image 18">
            <a:extLst>
              <a:ext uri="{FF2B5EF4-FFF2-40B4-BE49-F238E27FC236}">
                <a16:creationId xmlns:a16="http://schemas.microsoft.com/office/drawing/2014/main" id="{EB8697D2-8772-48B6-9E81-8A9D835E35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57104" y="6171608"/>
            <a:ext cx="848682" cy="403623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B7EB7D2E-9EB9-49AA-A62C-A0B5D2337279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703388" y="2198469"/>
            <a:ext cx="9756775" cy="351018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latin typeface="Montserrat Light" panose="00000400000000000000" pitchFamily="2" charset="0"/>
              </a:defRPr>
            </a:lvl1pPr>
          </a:lstStyle>
          <a:p>
            <a:pPr lvl="0"/>
            <a:r>
              <a:rPr lang="sv-SE" dirty="0"/>
              <a:t>Brödtext – Montserrat </a:t>
            </a:r>
            <a:r>
              <a:rPr lang="sv-SE" dirty="0" err="1"/>
              <a:t>light</a:t>
            </a:r>
            <a:r>
              <a:rPr lang="sv-SE" dirty="0"/>
              <a:t> storlek 16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A51A024-D6B1-4127-9832-66C92B487D5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703388" y="1376363"/>
            <a:ext cx="9756775" cy="646112"/>
          </a:xfrm>
        </p:spPr>
        <p:txBody>
          <a:bodyPr>
            <a:normAutofit/>
          </a:bodyPr>
          <a:lstStyle>
            <a:lvl1pPr marL="0" indent="0">
              <a:buNone/>
              <a:defRPr sz="2000" i="1">
                <a:latin typeface="Montserrat Light" panose="00000400000000000000" pitchFamily="2" charset="0"/>
              </a:defRPr>
            </a:lvl1pPr>
          </a:lstStyle>
          <a:p>
            <a:pPr lvl="0"/>
            <a:r>
              <a:rPr lang="sv-SE" i="1" dirty="0"/>
              <a:t>Rubrik 2 – Montserrat </a:t>
            </a:r>
            <a:r>
              <a:rPr lang="sv-SE" i="1" dirty="0" err="1"/>
              <a:t>light</a:t>
            </a:r>
            <a:r>
              <a:rPr lang="sv-SE" i="1" dirty="0"/>
              <a:t> storlek 20 (kursiv)</a:t>
            </a:r>
            <a:endParaRPr lang="sv-SE" dirty="0"/>
          </a:p>
        </p:txBody>
      </p:sp>
      <p:sp>
        <p:nvSpPr>
          <p:cNvPr id="12" name="Text Placeholder 16">
            <a:extLst>
              <a:ext uri="{FF2B5EF4-FFF2-40B4-BE49-F238E27FC236}">
                <a16:creationId xmlns:a16="http://schemas.microsoft.com/office/drawing/2014/main" id="{91A8EAE5-BAA1-49AB-8BA3-90BC665932C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24965" y="6237287"/>
            <a:ext cx="2312987" cy="219700"/>
          </a:xfrm>
        </p:spPr>
        <p:txBody>
          <a:bodyPr>
            <a:noAutofit/>
          </a:bodyPr>
          <a:lstStyle>
            <a:lvl1pPr marL="0" indent="0">
              <a:buNone/>
              <a:defRPr sz="1100">
                <a:solidFill>
                  <a:schemeClr val="accent3">
                    <a:lumMod val="50000"/>
                    <a:lumOff val="50000"/>
                  </a:schemeClr>
                </a:solidFill>
                <a:latin typeface="Montserrat Light" panose="00000400000000000000" pitchFamily="2" charset="0"/>
              </a:defRPr>
            </a:lvl1pPr>
          </a:lstStyle>
          <a:p>
            <a:pPr lvl="0"/>
            <a:r>
              <a:rPr lang="sv-SE" dirty="0" err="1"/>
              <a:t>Footer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99693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kel bei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D4DF3-28E8-477F-B67A-1585AC4D5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879FD25-7159-4A55-A2DC-3BEC3B06B9DB}"/>
              </a:ext>
            </a:extLst>
          </p:cNvPr>
          <p:cNvSpPr/>
          <p:nvPr userDrawn="1"/>
        </p:nvSpPr>
        <p:spPr>
          <a:xfrm>
            <a:off x="0" y="0"/>
            <a:ext cx="1434164" cy="685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20F5EF8F-C348-44AF-95FA-91169D512820}"/>
              </a:ext>
            </a:extLst>
          </p:cNvPr>
          <p:cNvSpPr txBox="1">
            <a:spLocks/>
          </p:cNvSpPr>
          <p:nvPr userDrawn="1"/>
        </p:nvSpPr>
        <p:spPr>
          <a:xfrm>
            <a:off x="865716" y="6156723"/>
            <a:ext cx="310752" cy="325464"/>
          </a:xfrm>
        </p:spPr>
        <p:txBody>
          <a:bodyPr lIns="45720" rIns="45720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Gentium Basic" panose="020B060402020202020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33D1A28-8A10-48C2-AC66-579BDFC3FC89}" type="slidenum">
              <a:rPr lang="en-US" sz="1600" smtClean="0">
                <a:solidFill>
                  <a:schemeClr val="bg1"/>
                </a:solidFill>
                <a:latin typeface="Montserrat" panose="00000500000000000000" pitchFamily="2" charset="0"/>
              </a:rPr>
              <a:pPr/>
              <a:t>‹#›</a:t>
            </a:fld>
            <a:endParaRPr lang="en-US" sz="1600" dirty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29CE7E-7D35-485A-9376-162EB687121C}"/>
              </a:ext>
            </a:extLst>
          </p:cNvPr>
          <p:cNvSpPr/>
          <p:nvPr userDrawn="1"/>
        </p:nvSpPr>
        <p:spPr>
          <a:xfrm>
            <a:off x="0" y="6261357"/>
            <a:ext cx="774915" cy="11619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6" name="Image 18">
            <a:extLst>
              <a:ext uri="{FF2B5EF4-FFF2-40B4-BE49-F238E27FC236}">
                <a16:creationId xmlns:a16="http://schemas.microsoft.com/office/drawing/2014/main" id="{EB8697D2-8772-48B6-9E81-8A9D835E35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57104" y="6171608"/>
            <a:ext cx="848682" cy="403623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B7EB7D2E-9EB9-49AA-A62C-A0B5D2337279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703388" y="2198469"/>
            <a:ext cx="9756775" cy="351018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latin typeface="Montserrat Light" panose="00000400000000000000" pitchFamily="2" charset="0"/>
              </a:defRPr>
            </a:lvl1pPr>
          </a:lstStyle>
          <a:p>
            <a:pPr lvl="0"/>
            <a:r>
              <a:rPr lang="sv-SE" dirty="0"/>
              <a:t>Brödtext – Montserrat </a:t>
            </a:r>
            <a:r>
              <a:rPr lang="sv-SE" dirty="0" err="1"/>
              <a:t>light</a:t>
            </a:r>
            <a:r>
              <a:rPr lang="sv-SE" dirty="0"/>
              <a:t> storlek 16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016BAEB-541F-4D81-BF17-0B17E01CF18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703388" y="1358900"/>
            <a:ext cx="9756775" cy="646113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i="1">
                <a:latin typeface="Montserrat Light" panose="00000400000000000000" pitchFamily="2" charset="0"/>
              </a:defRPr>
            </a:lvl1pPr>
          </a:lstStyle>
          <a:p>
            <a:pPr lvl="0"/>
            <a:r>
              <a:rPr lang="sv-SE" i="1" dirty="0"/>
              <a:t>Rubrik 2 – Montserrat </a:t>
            </a:r>
            <a:r>
              <a:rPr lang="sv-SE" i="1" dirty="0" err="1"/>
              <a:t>light</a:t>
            </a:r>
            <a:r>
              <a:rPr lang="sv-SE" i="1" dirty="0"/>
              <a:t> storlek 20 (kursiv)</a:t>
            </a:r>
            <a:endParaRPr lang="sv-SE" dirty="0"/>
          </a:p>
        </p:txBody>
      </p:sp>
      <p:sp>
        <p:nvSpPr>
          <p:cNvPr id="14" name="Text Placeholder 16">
            <a:extLst>
              <a:ext uri="{FF2B5EF4-FFF2-40B4-BE49-F238E27FC236}">
                <a16:creationId xmlns:a16="http://schemas.microsoft.com/office/drawing/2014/main" id="{46C3B276-68C5-427B-9A2D-6716DB65195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24965" y="6237287"/>
            <a:ext cx="2312987" cy="219700"/>
          </a:xfrm>
        </p:spPr>
        <p:txBody>
          <a:bodyPr>
            <a:noAutofit/>
          </a:bodyPr>
          <a:lstStyle>
            <a:lvl1pPr marL="0" indent="0">
              <a:buNone/>
              <a:defRPr sz="1100">
                <a:solidFill>
                  <a:schemeClr val="accent6">
                    <a:lumMod val="75000"/>
                  </a:schemeClr>
                </a:solidFill>
                <a:latin typeface="Montserrat Light" panose="00000400000000000000" pitchFamily="2" charset="0"/>
              </a:defRPr>
            </a:lvl1pPr>
          </a:lstStyle>
          <a:p>
            <a:pPr lvl="0"/>
            <a:r>
              <a:rPr lang="sv-SE" dirty="0" err="1"/>
              <a:t>Footer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83933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kel rö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D4DF3-28E8-477F-B67A-1585AC4D5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879FD25-7159-4A55-A2DC-3BEC3B06B9DB}"/>
              </a:ext>
            </a:extLst>
          </p:cNvPr>
          <p:cNvSpPr/>
          <p:nvPr userDrawn="1"/>
        </p:nvSpPr>
        <p:spPr>
          <a:xfrm>
            <a:off x="0" y="0"/>
            <a:ext cx="1434164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20F5EF8F-C348-44AF-95FA-91169D512820}"/>
              </a:ext>
            </a:extLst>
          </p:cNvPr>
          <p:cNvSpPr txBox="1">
            <a:spLocks/>
          </p:cNvSpPr>
          <p:nvPr userDrawn="1"/>
        </p:nvSpPr>
        <p:spPr>
          <a:xfrm>
            <a:off x="865716" y="6156723"/>
            <a:ext cx="310752" cy="325464"/>
          </a:xfrm>
        </p:spPr>
        <p:txBody>
          <a:bodyPr lIns="45720" rIns="45720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Gentium Basic" panose="020B060402020202020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33D1A28-8A10-48C2-AC66-579BDFC3FC89}" type="slidenum">
              <a:rPr lang="en-US" sz="1600" smtClean="0">
                <a:solidFill>
                  <a:schemeClr val="accent1"/>
                </a:solidFill>
                <a:latin typeface="Montserrat" panose="00000500000000000000" pitchFamily="2" charset="0"/>
              </a:rPr>
              <a:pPr/>
              <a:t>‹#›</a:t>
            </a:fld>
            <a:endParaRPr lang="en-US" sz="1600" dirty="0">
              <a:solidFill>
                <a:schemeClr val="accent1"/>
              </a:solidFill>
              <a:latin typeface="Montserrat" panose="00000500000000000000" pitchFamily="2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29CE7E-7D35-485A-9376-162EB687121C}"/>
              </a:ext>
            </a:extLst>
          </p:cNvPr>
          <p:cNvSpPr/>
          <p:nvPr userDrawn="1"/>
        </p:nvSpPr>
        <p:spPr>
          <a:xfrm>
            <a:off x="0" y="6261357"/>
            <a:ext cx="774915" cy="116196"/>
          </a:xfrm>
          <a:prstGeom prst="rect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6" name="Image 18">
            <a:extLst>
              <a:ext uri="{FF2B5EF4-FFF2-40B4-BE49-F238E27FC236}">
                <a16:creationId xmlns:a16="http://schemas.microsoft.com/office/drawing/2014/main" id="{EB8697D2-8772-48B6-9E81-8A9D835E35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57104" y="6171608"/>
            <a:ext cx="848682" cy="403623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B7EB7D2E-9EB9-49AA-A62C-A0B5D2337279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703388" y="2198469"/>
            <a:ext cx="9756775" cy="351018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latin typeface="Montserrat Light" panose="00000400000000000000" pitchFamily="2" charset="0"/>
              </a:defRPr>
            </a:lvl1pPr>
          </a:lstStyle>
          <a:p>
            <a:pPr lvl="0"/>
            <a:r>
              <a:rPr lang="sv-SE" dirty="0"/>
              <a:t>Brödtext – Montserrat </a:t>
            </a:r>
            <a:r>
              <a:rPr lang="sv-SE" dirty="0" err="1"/>
              <a:t>light</a:t>
            </a:r>
            <a:r>
              <a:rPr lang="sv-SE" dirty="0"/>
              <a:t> storlek 16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C07025B-50EB-4A3D-80F0-B3AA38B941F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703388" y="1400175"/>
            <a:ext cx="9756775" cy="647700"/>
          </a:xfrm>
        </p:spPr>
        <p:txBody>
          <a:bodyPr>
            <a:normAutofit/>
          </a:bodyPr>
          <a:lstStyle>
            <a:lvl1pPr marL="0" indent="0">
              <a:buNone/>
              <a:defRPr sz="2000" i="1">
                <a:latin typeface="Montserrat Light" panose="00000400000000000000" pitchFamily="2" charset="0"/>
              </a:defRPr>
            </a:lvl1pPr>
          </a:lstStyle>
          <a:p>
            <a:pPr lvl="0"/>
            <a:r>
              <a:rPr lang="sv-SE" i="1" dirty="0"/>
              <a:t>Rubrik 2 – Montserrat </a:t>
            </a:r>
            <a:r>
              <a:rPr lang="sv-SE" i="1" dirty="0" err="1"/>
              <a:t>light</a:t>
            </a:r>
            <a:r>
              <a:rPr lang="sv-SE" i="1" dirty="0"/>
              <a:t> storlek 20 (kursiv)</a:t>
            </a:r>
            <a:endParaRPr lang="sv-SE" dirty="0"/>
          </a:p>
        </p:txBody>
      </p:sp>
      <p:sp>
        <p:nvSpPr>
          <p:cNvPr id="12" name="Text Placeholder 16">
            <a:extLst>
              <a:ext uri="{FF2B5EF4-FFF2-40B4-BE49-F238E27FC236}">
                <a16:creationId xmlns:a16="http://schemas.microsoft.com/office/drawing/2014/main" id="{E6A54A53-5428-47D0-B0C9-46180E1566E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24965" y="6237287"/>
            <a:ext cx="2312987" cy="219700"/>
          </a:xfrm>
        </p:spPr>
        <p:txBody>
          <a:bodyPr>
            <a:noAutofit/>
          </a:bodyPr>
          <a:lstStyle>
            <a:lvl1pPr marL="0" indent="0">
              <a:buNone/>
              <a:defRPr sz="1100">
                <a:solidFill>
                  <a:schemeClr val="accent1"/>
                </a:solidFill>
                <a:latin typeface="Montserrat Light" panose="00000400000000000000" pitchFamily="2" charset="0"/>
              </a:defRPr>
            </a:lvl1pPr>
          </a:lstStyle>
          <a:p>
            <a:pPr lvl="0"/>
            <a:r>
              <a:rPr lang="sv-SE" dirty="0" err="1"/>
              <a:t>Footer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58401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bbel mö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F1688F5-5AAC-44BD-9ADD-63AAC1A77254}"/>
              </a:ext>
            </a:extLst>
          </p:cNvPr>
          <p:cNvSpPr/>
          <p:nvPr userDrawn="1"/>
        </p:nvSpPr>
        <p:spPr>
          <a:xfrm rot="5400000">
            <a:off x="5558628" y="255318"/>
            <a:ext cx="1074744" cy="12192000"/>
          </a:xfrm>
          <a:prstGeom prst="rect">
            <a:avLst/>
          </a:prstGeom>
          <a:solidFill>
            <a:schemeClr val="accent3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740F4BB8-980A-4B78-A60B-29D87CDA9271}"/>
              </a:ext>
            </a:extLst>
          </p:cNvPr>
          <p:cNvSpPr txBox="1">
            <a:spLocks/>
          </p:cNvSpPr>
          <p:nvPr userDrawn="1"/>
        </p:nvSpPr>
        <p:spPr>
          <a:xfrm>
            <a:off x="865716" y="6156723"/>
            <a:ext cx="310752" cy="325464"/>
          </a:xfrm>
        </p:spPr>
        <p:txBody>
          <a:bodyPr lIns="45720" rIns="45720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Gentium Basic" panose="020B060402020202020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33D1A28-8A10-48C2-AC66-579BDFC3FC89}" type="slidenum">
              <a:rPr lang="en-US" sz="1600" smtClean="0">
                <a:solidFill>
                  <a:schemeClr val="bg1"/>
                </a:solidFill>
                <a:latin typeface="Montserrat" panose="00000500000000000000" pitchFamily="2" charset="0"/>
              </a:rPr>
              <a:pPr/>
              <a:t>‹#›</a:t>
            </a:fld>
            <a:endParaRPr lang="en-US" sz="1600" dirty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CB7441D-ACD0-4183-A670-C7EEC4B84F2E}"/>
              </a:ext>
            </a:extLst>
          </p:cNvPr>
          <p:cNvSpPr/>
          <p:nvPr userDrawn="1"/>
        </p:nvSpPr>
        <p:spPr>
          <a:xfrm>
            <a:off x="0" y="6261357"/>
            <a:ext cx="774915" cy="11619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6" name="Image 18">
            <a:extLst>
              <a:ext uri="{FF2B5EF4-FFF2-40B4-BE49-F238E27FC236}">
                <a16:creationId xmlns:a16="http://schemas.microsoft.com/office/drawing/2014/main" id="{15AAD1D1-4948-4B22-BBEE-88D17F67F50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57104" y="6171608"/>
            <a:ext cx="848682" cy="40362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85EB8A3-B350-4C6F-8AE6-A3C38AAE7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468" y="607685"/>
            <a:ext cx="9756775" cy="646331"/>
          </a:xfrm>
        </p:spPr>
        <p:txBody>
          <a:bodyPr/>
          <a:lstStyle>
            <a:lvl1pPr>
              <a:defRPr>
                <a:solidFill>
                  <a:schemeClr val="accent3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A66EEC8-414E-4EBD-AB62-11C6C8999439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5939944" y="2193265"/>
            <a:ext cx="17068" cy="2852928"/>
          </a:xfrm>
          <a:prstGeom prst="line">
            <a:avLst/>
          </a:prstGeom>
          <a:ln w="19050">
            <a:solidFill>
              <a:schemeClr val="accent3">
                <a:lumMod val="75000"/>
                <a:lumOff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A008E71D-841E-4ACB-9D5D-BCD131784658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190625" y="2193925"/>
            <a:ext cx="4521200" cy="3125788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600">
                <a:latin typeface="Montserrat Light" panose="00000400000000000000" pitchFamily="2" charset="0"/>
              </a:defRPr>
            </a:lvl1pPr>
          </a:lstStyle>
          <a:p>
            <a:pPr lvl="0"/>
            <a:r>
              <a:rPr lang="sv-SE" dirty="0"/>
              <a:t>Brödtext - Montserrat </a:t>
            </a:r>
            <a:r>
              <a:rPr lang="sv-SE" dirty="0" err="1"/>
              <a:t>light</a:t>
            </a:r>
            <a:r>
              <a:rPr lang="sv-SE" dirty="0"/>
              <a:t> storlek 16</a:t>
            </a:r>
          </a:p>
        </p:txBody>
      </p:sp>
      <p:sp>
        <p:nvSpPr>
          <p:cNvPr id="20" name="Content Placeholder 18">
            <a:extLst>
              <a:ext uri="{FF2B5EF4-FFF2-40B4-BE49-F238E27FC236}">
                <a16:creationId xmlns:a16="http://schemas.microsoft.com/office/drawing/2014/main" id="{55CFAD64-1845-419A-9870-9384F21A4D24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6185131" y="2193265"/>
            <a:ext cx="4747982" cy="3125788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600">
                <a:latin typeface="Montserrat Light" panose="00000400000000000000" pitchFamily="2" charset="0"/>
              </a:defRPr>
            </a:lvl1pPr>
          </a:lstStyle>
          <a:p>
            <a:pPr lvl="0"/>
            <a:r>
              <a:rPr lang="sv-SE" dirty="0"/>
              <a:t>Brödtext - Montserrat storlek 16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BC2B7908-6A0F-4EDE-AD8B-FBC14804EA7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76338" y="1374177"/>
            <a:ext cx="9756775" cy="647700"/>
          </a:xfrm>
        </p:spPr>
        <p:txBody>
          <a:bodyPr>
            <a:normAutofit/>
          </a:bodyPr>
          <a:lstStyle>
            <a:lvl1pPr marL="0" indent="0">
              <a:buNone/>
              <a:defRPr sz="2000" i="1">
                <a:latin typeface="Montserrat Light" panose="00000400000000000000" pitchFamily="2" charset="0"/>
              </a:defRPr>
            </a:lvl1pPr>
          </a:lstStyle>
          <a:p>
            <a:pPr lvl="0"/>
            <a:r>
              <a:rPr lang="sv-SE" i="1" dirty="0"/>
              <a:t>Rubrik 2 – Montserrat </a:t>
            </a:r>
            <a:r>
              <a:rPr lang="sv-SE" i="1" dirty="0" err="1"/>
              <a:t>light</a:t>
            </a:r>
            <a:r>
              <a:rPr lang="sv-SE" i="1" dirty="0"/>
              <a:t> storlek 20 (kursiv)</a:t>
            </a:r>
            <a:endParaRPr lang="sv-SE" dirty="0"/>
          </a:p>
        </p:txBody>
      </p:sp>
      <p:sp>
        <p:nvSpPr>
          <p:cNvPr id="13" name="Text Placeholder 16">
            <a:extLst>
              <a:ext uri="{FF2B5EF4-FFF2-40B4-BE49-F238E27FC236}">
                <a16:creationId xmlns:a16="http://schemas.microsoft.com/office/drawing/2014/main" id="{DEB789FC-B6B1-43F7-A2E0-CB7C65911AC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24965" y="6237287"/>
            <a:ext cx="2312987" cy="219700"/>
          </a:xfrm>
        </p:spPr>
        <p:txBody>
          <a:bodyPr>
            <a:noAutofit/>
          </a:bodyPr>
          <a:lstStyle>
            <a:lvl1pPr marL="0" indent="0">
              <a:buNone/>
              <a:defRPr sz="1100">
                <a:solidFill>
                  <a:schemeClr val="bg1"/>
                </a:solidFill>
                <a:latin typeface="Montserrat Light" panose="00000400000000000000" pitchFamily="2" charset="0"/>
              </a:defRPr>
            </a:lvl1pPr>
          </a:lstStyle>
          <a:p>
            <a:pPr lvl="0"/>
            <a:r>
              <a:rPr lang="sv-SE" dirty="0" err="1"/>
              <a:t>Footer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32747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bbel lj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F1688F5-5AAC-44BD-9ADD-63AAC1A77254}"/>
              </a:ext>
            </a:extLst>
          </p:cNvPr>
          <p:cNvSpPr/>
          <p:nvPr userDrawn="1"/>
        </p:nvSpPr>
        <p:spPr>
          <a:xfrm rot="5400000">
            <a:off x="5558628" y="255318"/>
            <a:ext cx="1074744" cy="12192000"/>
          </a:xfrm>
          <a:prstGeom prst="rect">
            <a:avLst/>
          </a:prstGeom>
          <a:solidFill>
            <a:schemeClr val="accent3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740F4BB8-980A-4B78-A60B-29D87CDA9271}"/>
              </a:ext>
            </a:extLst>
          </p:cNvPr>
          <p:cNvSpPr txBox="1">
            <a:spLocks/>
          </p:cNvSpPr>
          <p:nvPr userDrawn="1"/>
        </p:nvSpPr>
        <p:spPr>
          <a:xfrm>
            <a:off x="865716" y="6156723"/>
            <a:ext cx="310752" cy="325464"/>
          </a:xfrm>
        </p:spPr>
        <p:txBody>
          <a:bodyPr lIns="45720" rIns="45720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Gentium Basic" panose="020B060402020202020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33D1A28-8A10-48C2-AC66-579BDFC3FC89}" type="slidenum">
              <a:rPr lang="en-US" sz="1600" smtClean="0">
                <a:solidFill>
                  <a:schemeClr val="bg1"/>
                </a:solidFill>
                <a:latin typeface="Montserrat" panose="00000500000000000000" pitchFamily="2" charset="0"/>
              </a:rPr>
              <a:pPr/>
              <a:t>‹#›</a:t>
            </a:fld>
            <a:endParaRPr lang="en-US" sz="1600" dirty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CB7441D-ACD0-4183-A670-C7EEC4B84F2E}"/>
              </a:ext>
            </a:extLst>
          </p:cNvPr>
          <p:cNvSpPr/>
          <p:nvPr userDrawn="1"/>
        </p:nvSpPr>
        <p:spPr>
          <a:xfrm>
            <a:off x="0" y="6261357"/>
            <a:ext cx="774915" cy="11619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6" name="Image 18">
            <a:extLst>
              <a:ext uri="{FF2B5EF4-FFF2-40B4-BE49-F238E27FC236}">
                <a16:creationId xmlns:a16="http://schemas.microsoft.com/office/drawing/2014/main" id="{15AAD1D1-4948-4B22-BBEE-88D17F67F50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57104" y="6171608"/>
            <a:ext cx="848682" cy="40362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85EB8A3-B350-4C6F-8AE6-A3C38AAE7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468" y="607685"/>
            <a:ext cx="9756775" cy="646331"/>
          </a:xfrm>
        </p:spPr>
        <p:txBody>
          <a:bodyPr/>
          <a:lstStyle>
            <a:lvl1pPr>
              <a:defRPr>
                <a:solidFill>
                  <a:schemeClr val="accent3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A66EEC8-414E-4EBD-AB62-11C6C8999439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5939944" y="2193265"/>
            <a:ext cx="17068" cy="2852928"/>
          </a:xfrm>
          <a:prstGeom prst="line">
            <a:avLst/>
          </a:prstGeom>
          <a:ln w="19050">
            <a:solidFill>
              <a:schemeClr val="accent3">
                <a:lumMod val="50000"/>
                <a:lumOff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18">
            <a:extLst>
              <a:ext uri="{FF2B5EF4-FFF2-40B4-BE49-F238E27FC236}">
                <a16:creationId xmlns:a16="http://schemas.microsoft.com/office/drawing/2014/main" id="{A82DA26A-5ADF-49B8-9EF8-332C38BBEF26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190625" y="2193925"/>
            <a:ext cx="4521200" cy="3125788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600">
                <a:latin typeface="Montserrat Light" panose="00000400000000000000" pitchFamily="2" charset="0"/>
              </a:defRPr>
            </a:lvl1pPr>
          </a:lstStyle>
          <a:p>
            <a:pPr lvl="0"/>
            <a:r>
              <a:rPr lang="sv-SE" dirty="0"/>
              <a:t>Brödtext - Montserrat </a:t>
            </a:r>
            <a:r>
              <a:rPr lang="sv-SE" dirty="0" err="1"/>
              <a:t>light</a:t>
            </a:r>
            <a:r>
              <a:rPr lang="sv-SE" dirty="0"/>
              <a:t> storlek 16</a:t>
            </a:r>
          </a:p>
        </p:txBody>
      </p:sp>
      <p:sp>
        <p:nvSpPr>
          <p:cNvPr id="23" name="Content Placeholder 18">
            <a:extLst>
              <a:ext uri="{FF2B5EF4-FFF2-40B4-BE49-F238E27FC236}">
                <a16:creationId xmlns:a16="http://schemas.microsoft.com/office/drawing/2014/main" id="{69D8DF6B-2ED2-42E6-9032-47A0A735B3F0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6185131" y="2193265"/>
            <a:ext cx="4747982" cy="3125788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600">
                <a:latin typeface="Montserrat Light" panose="00000400000000000000" pitchFamily="2" charset="0"/>
              </a:defRPr>
            </a:lvl1pPr>
          </a:lstStyle>
          <a:p>
            <a:pPr lvl="0"/>
            <a:r>
              <a:rPr lang="sv-SE" dirty="0"/>
              <a:t>Brödtext - Montserrat storlek 16</a:t>
            </a:r>
          </a:p>
        </p:txBody>
      </p:sp>
      <p:sp>
        <p:nvSpPr>
          <p:cNvPr id="24" name="Text Placeholder 7">
            <a:extLst>
              <a:ext uri="{FF2B5EF4-FFF2-40B4-BE49-F238E27FC236}">
                <a16:creationId xmlns:a16="http://schemas.microsoft.com/office/drawing/2014/main" id="{A58C0E66-7A08-4032-8FA0-ED7EC2F5957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76338" y="1374177"/>
            <a:ext cx="9756775" cy="647700"/>
          </a:xfrm>
        </p:spPr>
        <p:txBody>
          <a:bodyPr>
            <a:normAutofit/>
          </a:bodyPr>
          <a:lstStyle>
            <a:lvl1pPr marL="0" indent="0">
              <a:buNone/>
              <a:defRPr sz="2000" i="1">
                <a:latin typeface="Montserrat Light" panose="00000400000000000000" pitchFamily="2" charset="0"/>
              </a:defRPr>
            </a:lvl1pPr>
          </a:lstStyle>
          <a:p>
            <a:pPr lvl="0"/>
            <a:r>
              <a:rPr lang="sv-SE" i="1" dirty="0"/>
              <a:t>Rubrik 2 – Montserrat </a:t>
            </a:r>
            <a:r>
              <a:rPr lang="sv-SE" i="1" dirty="0" err="1"/>
              <a:t>light</a:t>
            </a:r>
            <a:r>
              <a:rPr lang="sv-SE" i="1" dirty="0"/>
              <a:t> storlek 20 (kursiv)</a:t>
            </a:r>
            <a:endParaRPr lang="sv-SE" dirty="0"/>
          </a:p>
        </p:txBody>
      </p:sp>
      <p:sp>
        <p:nvSpPr>
          <p:cNvPr id="25" name="Text Placeholder 16">
            <a:extLst>
              <a:ext uri="{FF2B5EF4-FFF2-40B4-BE49-F238E27FC236}">
                <a16:creationId xmlns:a16="http://schemas.microsoft.com/office/drawing/2014/main" id="{0147E298-EFA3-4B9A-9C1E-89640F3C0A9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24965" y="6237287"/>
            <a:ext cx="2312987" cy="219700"/>
          </a:xfrm>
        </p:spPr>
        <p:txBody>
          <a:bodyPr>
            <a:noAutofit/>
          </a:bodyPr>
          <a:lstStyle>
            <a:lvl1pPr marL="0" indent="0">
              <a:buNone/>
              <a:defRPr sz="1100">
                <a:solidFill>
                  <a:schemeClr val="bg1"/>
                </a:solidFill>
                <a:latin typeface="Montserrat Light" panose="00000400000000000000" pitchFamily="2" charset="0"/>
              </a:defRPr>
            </a:lvl1pPr>
          </a:lstStyle>
          <a:p>
            <a:pPr lvl="0"/>
            <a:r>
              <a:rPr lang="sv-SE" dirty="0" err="1"/>
              <a:t>Footer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18081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space réservé du titre 12"/>
          <p:cNvSpPr>
            <a:spLocks noGrp="1"/>
          </p:cNvSpPr>
          <p:nvPr>
            <p:ph type="title"/>
          </p:nvPr>
        </p:nvSpPr>
        <p:spPr>
          <a:xfrm>
            <a:off x="1703388" y="620713"/>
            <a:ext cx="9756775" cy="64633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2900" b="1" i="1" dirty="0">
                <a:solidFill>
                  <a:schemeClr val="accent2">
                    <a:lumMod val="10000"/>
                  </a:schemeClr>
                </a:solidFill>
                <a:latin typeface="Montserrat" panose="00000500000000000000" pitchFamily="2" charset="0"/>
              </a:rPr>
              <a:t>Rubrik 1 – Montserrat storlek 29 (fetstil och kursiv) </a:t>
            </a:r>
            <a:endParaRPr lang="en-CA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92E5E60-EBAC-4227-98A6-F7FA236752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03388" y="1825625"/>
            <a:ext cx="965041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29337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70" r:id="rId2"/>
    <p:sldLayoutId id="2147483677" r:id="rId3"/>
    <p:sldLayoutId id="2147483667" r:id="rId4"/>
    <p:sldLayoutId id="2147483683" r:id="rId5"/>
    <p:sldLayoutId id="2147483684" r:id="rId6"/>
    <p:sldLayoutId id="2147483685" r:id="rId7"/>
    <p:sldLayoutId id="2147483686" r:id="rId8"/>
    <p:sldLayoutId id="2147483673" r:id="rId9"/>
    <p:sldLayoutId id="2147483687" r:id="rId10"/>
    <p:sldLayoutId id="2147483688" r:id="rId11"/>
    <p:sldLayoutId id="2147483674" r:id="rId12"/>
    <p:sldLayoutId id="2147483689" r:id="rId13"/>
    <p:sldLayoutId id="2147483690" r:id="rId14"/>
    <p:sldLayoutId id="2147483691" r:id="rId15"/>
    <p:sldLayoutId id="2147483682" r:id="rId16"/>
    <p:sldLayoutId id="2147483678" r:id="rId17"/>
    <p:sldLayoutId id="2147483681" r:id="rId18"/>
  </p:sldLayoutIdLst>
  <p:hf sldNum="0" hdr="0" ftr="0" dt="0"/>
  <p:txStyles>
    <p:titleStyle>
      <a:lvl1pPr marL="0" marR="0" indent="0" algn="l" defTabSz="914400" rtl="0" eaLnBrk="1" fontAlgn="auto" latinLnBrk="0" hangingPunct="1">
        <a:lnSpc>
          <a:spcPct val="9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2900" b="1" i="1" kern="1200">
          <a:solidFill>
            <a:schemeClr val="accent3">
              <a:lumMod val="90000"/>
              <a:lumOff val="10000"/>
            </a:schemeClr>
          </a:solidFill>
          <a:latin typeface="Montserrat Light" panose="00000400000000000000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3E45B66-9ACB-466F-BBFD-D46F99E2A2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5450" y="2209775"/>
            <a:ext cx="3642407" cy="1123975"/>
          </a:xfrm>
        </p:spPr>
        <p:txBody>
          <a:bodyPr>
            <a:normAutofit fontScale="92500" lnSpcReduction="20000"/>
          </a:bodyPr>
          <a:lstStyle/>
          <a:p>
            <a:r>
              <a:rPr lang="sv-SE" dirty="0" err="1"/>
              <a:t>Strategic</a:t>
            </a:r>
            <a:r>
              <a:rPr lang="sv-SE" dirty="0"/>
              <a:t>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Assessment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the Aurora </a:t>
            </a:r>
            <a:r>
              <a:rPr lang="sv-SE" dirty="0" err="1"/>
              <a:t>Programme</a:t>
            </a:r>
            <a:r>
              <a:rPr lang="sv-SE" dirty="0"/>
              <a:t> 2021 - 2027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15C9F0-CE6E-4A26-991A-5F731D63680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25449" y="5415282"/>
            <a:ext cx="3756025" cy="899794"/>
          </a:xfrm>
        </p:spPr>
        <p:txBody>
          <a:bodyPr/>
          <a:lstStyle/>
          <a:p>
            <a:r>
              <a:rPr lang="sv-SE" dirty="0"/>
              <a:t>Göran Hallin &amp; Victoria </a:t>
            </a:r>
            <a:r>
              <a:rPr lang="sv-SE" dirty="0" err="1"/>
              <a:t>Kalén</a:t>
            </a:r>
            <a:endParaRPr lang="sv-SE" dirty="0"/>
          </a:p>
          <a:p>
            <a:r>
              <a:rPr lang="sv-SE" dirty="0"/>
              <a:t>2021 03 18</a:t>
            </a:r>
          </a:p>
        </p:txBody>
      </p:sp>
    </p:spTree>
    <p:extLst>
      <p:ext uri="{BB962C8B-B14F-4D97-AF65-F5344CB8AC3E}">
        <p14:creationId xmlns:p14="http://schemas.microsoft.com/office/powerpoint/2010/main" val="2465225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E22D8-3BA8-4A2C-80B0-7CB6AD8F7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DESCRIPTION OF A COUNTERFACTUAL </a:t>
            </a:r>
            <a:br>
              <a:rPr lang="en-US" dirty="0"/>
            </a:br>
            <a:r>
              <a:rPr lang="en-US" dirty="0"/>
              <a:t>SITUATION AND ASSESSMENT OF </a:t>
            </a:r>
            <a:br>
              <a:rPr lang="en-US" dirty="0"/>
            </a:br>
            <a:r>
              <a:rPr lang="en-US" dirty="0"/>
              <a:t>ALTERNATIVES TO PROPOSED PROGRAMME 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7F844-1334-49DB-87EE-BFCE7840E87E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 The counterfactual alternative is an integral part of an SEA. In planning for a new physical development project this may involve discussing an alternative location for the project or not building at all. </a:t>
            </a:r>
          </a:p>
          <a:p>
            <a:r>
              <a:rPr lang="en-US" dirty="0"/>
              <a:t>But, what are the alternatives to funding an INTERREG </a:t>
            </a:r>
            <a:r>
              <a:rPr lang="en-US" dirty="0" err="1"/>
              <a:t>programme</a:t>
            </a:r>
            <a:r>
              <a:rPr lang="en-US" dirty="0"/>
              <a:t>? </a:t>
            </a:r>
          </a:p>
          <a:p>
            <a:endParaRPr lang="en-US" dirty="0"/>
          </a:p>
          <a:p>
            <a:r>
              <a:rPr lang="en-US" dirty="0"/>
              <a:t>It is WSP:s conclusion that the overall effect of the </a:t>
            </a:r>
            <a:r>
              <a:rPr lang="en-US" dirty="0" err="1"/>
              <a:t>programme</a:t>
            </a:r>
            <a:r>
              <a:rPr lang="en-US" dirty="0"/>
              <a:t> on the </a:t>
            </a:r>
            <a:r>
              <a:rPr lang="en-US" dirty="0" err="1"/>
              <a:t>programme</a:t>
            </a:r>
            <a:r>
              <a:rPr lang="en-US" dirty="0"/>
              <a:t> area environment as well as on the climate is positive. </a:t>
            </a:r>
          </a:p>
          <a:p>
            <a:r>
              <a:rPr lang="en-US" dirty="0"/>
              <a:t>Not funding the </a:t>
            </a:r>
            <a:r>
              <a:rPr lang="en-US" dirty="0" err="1"/>
              <a:t>programme</a:t>
            </a:r>
            <a:r>
              <a:rPr lang="en-US" dirty="0"/>
              <a:t> can therefore not bee seen as a viable alternative, at least not from a sustainability point of view. Furthermore, non-funding will not stop all the investments under the specific objective which is the one most likely to be associated with a risk of a negative impact.  </a:t>
            </a:r>
          </a:p>
          <a:p>
            <a:endParaRPr lang="en-US" dirty="0"/>
          </a:p>
          <a:p>
            <a:r>
              <a:rPr lang="en-US" dirty="0"/>
              <a:t>Other alternatives, such as changing the </a:t>
            </a:r>
            <a:r>
              <a:rPr lang="en-US" dirty="0" err="1"/>
              <a:t>programme</a:t>
            </a:r>
            <a:r>
              <a:rPr lang="en-US" dirty="0"/>
              <a:t> area or entirely shifting the focus on what types of projects that are funded, are not seen as viable, at least not within the present EU budget programming period. </a:t>
            </a:r>
            <a:endParaRPr lang="sv-S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0F0856-C500-49C5-85FA-CD4EA2666BD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57349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7466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91866EB-D92C-46DF-93CF-121BF8A83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Introduction</a:t>
            </a:r>
            <a:endParaRPr lang="sv-SE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F2EFD1E-9CA4-41D3-9F67-D9F9BC1992BF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703388" y="1950721"/>
            <a:ext cx="9756775" cy="3757930"/>
          </a:xfrm>
        </p:spPr>
        <p:txBody>
          <a:bodyPr>
            <a:normAutofit/>
          </a:bodyPr>
          <a:lstStyle/>
          <a:p>
            <a:r>
              <a:rPr lang="sv-SE" dirty="0"/>
              <a:t>The </a:t>
            </a:r>
            <a:r>
              <a:rPr lang="sv-SE" dirty="0" err="1"/>
              <a:t>role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the SEA is to </a:t>
            </a:r>
            <a:r>
              <a:rPr lang="sv-SE" dirty="0" err="1"/>
              <a:t>better</a:t>
            </a:r>
            <a:r>
              <a:rPr lang="sv-SE" dirty="0"/>
              <a:t> </a:t>
            </a:r>
            <a:r>
              <a:rPr lang="sv-SE" dirty="0" err="1"/>
              <a:t>integrate</a:t>
            </a:r>
            <a:r>
              <a:rPr lang="sv-SE" dirty="0"/>
              <a:t> </a:t>
            </a:r>
            <a:r>
              <a:rPr lang="sv-SE" dirty="0" err="1"/>
              <a:t>aspects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environment</a:t>
            </a:r>
            <a:r>
              <a:rPr lang="sv-SE" dirty="0"/>
              <a:t> and </a:t>
            </a:r>
            <a:r>
              <a:rPr lang="sv-SE" dirty="0" err="1"/>
              <a:t>sustainability</a:t>
            </a:r>
            <a:r>
              <a:rPr lang="sv-SE" dirty="0"/>
              <a:t> in the </a:t>
            </a:r>
            <a:r>
              <a:rPr lang="sv-SE" dirty="0" err="1"/>
              <a:t>programme</a:t>
            </a:r>
            <a:r>
              <a:rPr lang="sv-SE" dirty="0"/>
              <a:t>. </a:t>
            </a:r>
          </a:p>
          <a:p>
            <a:r>
              <a:rPr lang="en-US" dirty="0"/>
              <a:t>The SEA is legally based in the SEA directive (Directive 2001/42/EC) and the proposed new Interreg directive (COM(2018) 374 final, 2018/0199(COD)) </a:t>
            </a:r>
          </a:p>
          <a:p>
            <a:r>
              <a:rPr lang="en-US" dirty="0"/>
              <a:t>The Managing Authority for the Aurora </a:t>
            </a:r>
            <a:r>
              <a:rPr lang="en-US" dirty="0" err="1"/>
              <a:t>programme</a:t>
            </a:r>
            <a:r>
              <a:rPr lang="en-US" dirty="0"/>
              <a:t> (</a:t>
            </a:r>
            <a:r>
              <a:rPr lang="en-US" dirty="0" err="1"/>
              <a:t>Länsstyrelsen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Norrbottens</a:t>
            </a:r>
            <a:r>
              <a:rPr lang="en-US" dirty="0"/>
              <a:t> </a:t>
            </a:r>
            <a:r>
              <a:rPr lang="en-US" dirty="0" err="1"/>
              <a:t>län</a:t>
            </a:r>
            <a:r>
              <a:rPr lang="en-US" dirty="0"/>
              <a:t>) has decided that a full SEA shall be carried out</a:t>
            </a:r>
          </a:p>
          <a:p>
            <a:r>
              <a:rPr lang="sv-SE" dirty="0"/>
              <a:t>WSP has </a:t>
            </a:r>
            <a:r>
              <a:rPr lang="sv-SE" dirty="0" err="1"/>
              <a:t>been</a:t>
            </a:r>
            <a:r>
              <a:rPr lang="sv-SE" dirty="0"/>
              <a:t> </a:t>
            </a:r>
            <a:r>
              <a:rPr lang="sv-SE" dirty="0" err="1"/>
              <a:t>commissioned</a:t>
            </a:r>
            <a:r>
              <a:rPr lang="sv-SE" dirty="0"/>
              <a:t> by the </a:t>
            </a:r>
            <a:r>
              <a:rPr lang="sv-SE" dirty="0" err="1"/>
              <a:t>Managing</a:t>
            </a:r>
            <a:r>
              <a:rPr lang="sv-SE" dirty="0"/>
              <a:t> </a:t>
            </a:r>
            <a:r>
              <a:rPr lang="sv-SE" dirty="0" err="1"/>
              <a:t>Authority</a:t>
            </a:r>
            <a:r>
              <a:rPr lang="sv-SE" dirty="0"/>
              <a:t> to </a:t>
            </a:r>
            <a:r>
              <a:rPr lang="sv-SE" dirty="0" err="1"/>
              <a:t>carry</a:t>
            </a:r>
            <a:r>
              <a:rPr lang="sv-SE" dirty="0"/>
              <a:t> </a:t>
            </a:r>
            <a:r>
              <a:rPr lang="sv-SE" dirty="0" err="1"/>
              <a:t>out</a:t>
            </a:r>
            <a:r>
              <a:rPr lang="sv-SE" dirty="0"/>
              <a:t> </a:t>
            </a:r>
            <a:r>
              <a:rPr lang="sv-SE" dirty="0" err="1"/>
              <a:t>this</a:t>
            </a:r>
            <a:r>
              <a:rPr lang="sv-SE" dirty="0"/>
              <a:t> SEA.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2574425-6A33-4760-80DC-0A9B747D33B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5511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9C19D-6656-46C4-AF9E-93C4506CA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The SEA process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92A3C57A-120F-4740-A545-85F1B3CABC08}"/>
              </a:ext>
            </a:extLst>
          </p:cNvPr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1485533866"/>
              </p:ext>
            </p:extLst>
          </p:nvPr>
        </p:nvGraphicFramePr>
        <p:xfrm>
          <a:off x="1703388" y="2198688"/>
          <a:ext cx="9756775" cy="3509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BCE10D-B5FB-4B3F-8F05-C70F5A116F7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sv-SE" dirty="0"/>
              <a:t>The SEA is a process </a:t>
            </a:r>
            <a:r>
              <a:rPr lang="sv-SE" dirty="0" err="1"/>
              <a:t>parallel</a:t>
            </a:r>
            <a:r>
              <a:rPr lang="sv-SE" dirty="0"/>
              <a:t> to the </a:t>
            </a:r>
            <a:r>
              <a:rPr lang="sv-SE" dirty="0" err="1"/>
              <a:t>development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the </a:t>
            </a:r>
            <a:r>
              <a:rPr lang="sv-SE" dirty="0" err="1"/>
              <a:t>programme</a:t>
            </a:r>
            <a:endParaRPr lang="sv-S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5B8FE8-8A76-409E-B957-0ACE3CAC92B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05474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CC109-268E-4F20-A5BD-EE5856459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3388" y="401013"/>
            <a:ext cx="9756775" cy="646331"/>
          </a:xfrm>
        </p:spPr>
        <p:txBody>
          <a:bodyPr/>
          <a:lstStyle/>
          <a:p>
            <a:r>
              <a:rPr lang="sv-SE" dirty="0" err="1"/>
              <a:t>Scoping</a:t>
            </a:r>
            <a:r>
              <a:rPr lang="sv-SE" dirty="0"/>
              <a:t> and SEA </a:t>
            </a:r>
            <a:r>
              <a:rPr lang="sv-SE" dirty="0" err="1"/>
              <a:t>results</a:t>
            </a:r>
            <a:endParaRPr lang="sv-SE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8C886C7F-AF4F-4D86-8F0D-943B8C3FF50A}"/>
              </a:ext>
            </a:extLst>
          </p:cNvPr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3202826163"/>
              </p:ext>
            </p:extLst>
          </p:nvPr>
        </p:nvGraphicFramePr>
        <p:xfrm>
          <a:off x="1703388" y="2095094"/>
          <a:ext cx="10145713" cy="26517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2314">
                  <a:extLst>
                    <a:ext uri="{9D8B030D-6E8A-4147-A177-3AD203B41FA5}">
                      <a16:colId xmlns:a16="http://schemas.microsoft.com/office/drawing/2014/main" val="1159304617"/>
                    </a:ext>
                  </a:extLst>
                </a:gridCol>
                <a:gridCol w="2914650">
                  <a:extLst>
                    <a:ext uri="{9D8B030D-6E8A-4147-A177-3AD203B41FA5}">
                      <a16:colId xmlns:a16="http://schemas.microsoft.com/office/drawing/2014/main" val="1034012840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val="704583981"/>
                    </a:ext>
                  </a:extLst>
                </a:gridCol>
                <a:gridCol w="2076450">
                  <a:extLst>
                    <a:ext uri="{9D8B030D-6E8A-4147-A177-3AD203B41FA5}">
                      <a16:colId xmlns:a16="http://schemas.microsoft.com/office/drawing/2014/main" val="2756642180"/>
                    </a:ext>
                  </a:extLst>
                </a:gridCol>
                <a:gridCol w="2105024">
                  <a:extLst>
                    <a:ext uri="{9D8B030D-6E8A-4147-A177-3AD203B41FA5}">
                      <a16:colId xmlns:a16="http://schemas.microsoft.com/office/drawing/2014/main" val="40673532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/>
                        <a:t>Specific</a:t>
                      </a:r>
                      <a:r>
                        <a:rPr lang="sv-SE" dirty="0"/>
                        <a:t> </a:t>
                      </a:r>
                      <a:r>
                        <a:rPr lang="sv-SE" dirty="0" err="1"/>
                        <a:t>objective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/>
                        <a:t>Scoping</a:t>
                      </a:r>
                      <a:r>
                        <a:rPr lang="sv-SE" dirty="0"/>
                        <a:t> </a:t>
                      </a:r>
                      <a:r>
                        <a:rPr lang="sv-SE" dirty="0" err="1"/>
                        <a:t>result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/>
                        <a:t>Preliminary</a:t>
                      </a:r>
                      <a:r>
                        <a:rPr lang="sv-SE" dirty="0"/>
                        <a:t> SEA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/>
                        <a:t>Recommendation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6653335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PO1 A smarter Europe by promoting innovative and smart economic transformation </a:t>
                      </a:r>
                      <a:endParaRPr lang="sv-SE" sz="1200" kern="1200" dirty="0">
                        <a:solidFill>
                          <a:schemeClr val="dk1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SO 1 Enhancing research and innovation capacities and the uptake of advanced technologies  </a:t>
                      </a:r>
                      <a:endParaRPr lang="sv-SE" sz="1200" kern="1200" dirty="0">
                        <a:solidFill>
                          <a:schemeClr val="dk1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Included</a:t>
                      </a:r>
                      <a:endParaRPr lang="sv-SE" sz="12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Montserrat" panose="00000500000000000000" pitchFamily="2" charset="0"/>
                        </a:rPr>
                        <a:t>Main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impact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is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expected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to be positive,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however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negative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impact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cannot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be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ruled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out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. </a:t>
                      </a:r>
                    </a:p>
                    <a:p>
                      <a:endParaRPr lang="sv-SE" sz="12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v-SE" sz="1200" dirty="0">
                          <a:latin typeface="Montserrat" panose="00000500000000000000" pitchFamily="2" charset="0"/>
                        </a:rPr>
                        <a:t>Make focus on green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transition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a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necessary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requirement</a:t>
                      </a:r>
                      <a:endParaRPr lang="sv-SE" sz="1200" dirty="0">
                        <a:latin typeface="Montserrat" panose="00000500000000000000" pitchFamily="2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Install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mechanisms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to monitor negative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impacts</a:t>
                      </a:r>
                      <a:endParaRPr lang="sv-SE" sz="12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907873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Montserrat" panose="00000500000000000000" pitchFamily="2" charset="0"/>
                        </a:rPr>
                        <a:t>SO 3 Enhancing growth and competitiveness of SMEs </a:t>
                      </a:r>
                      <a:endParaRPr lang="sv-SE" sz="1200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Included</a:t>
                      </a:r>
                      <a:endParaRPr lang="sv-SE" sz="12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>
                          <a:latin typeface="Montserrat" panose="00000500000000000000" pitchFamily="2" charset="0"/>
                        </a:rPr>
                        <a:t>Main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impact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is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expected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to be positive,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however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negative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impact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may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occur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.</a:t>
                      </a:r>
                    </a:p>
                    <a:p>
                      <a:endParaRPr lang="sv-SE" sz="12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v-SE" sz="1200" dirty="0">
                          <a:latin typeface="Montserrat" panose="00000500000000000000" pitchFamily="2" charset="0"/>
                        </a:rPr>
                        <a:t>Make focus on green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transition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a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necessary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requirement</a:t>
                      </a:r>
                      <a:endParaRPr lang="sv-SE" sz="1200" dirty="0">
                        <a:latin typeface="Montserrat" panose="00000500000000000000" pitchFamily="2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Install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mechanisms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to monitor negative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impacts</a:t>
                      </a:r>
                      <a:endParaRPr lang="sv-SE" sz="12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69471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6823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CC109-268E-4F20-A5BD-EE5856459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3388" y="401013"/>
            <a:ext cx="9756775" cy="646331"/>
          </a:xfrm>
        </p:spPr>
        <p:txBody>
          <a:bodyPr/>
          <a:lstStyle/>
          <a:p>
            <a:r>
              <a:rPr lang="sv-SE" dirty="0" err="1"/>
              <a:t>Scoping</a:t>
            </a:r>
            <a:r>
              <a:rPr lang="sv-SE" dirty="0"/>
              <a:t> and SEA </a:t>
            </a:r>
            <a:r>
              <a:rPr lang="sv-SE" dirty="0" err="1"/>
              <a:t>results</a:t>
            </a:r>
            <a:endParaRPr lang="sv-SE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8C886C7F-AF4F-4D86-8F0D-943B8C3FF50A}"/>
              </a:ext>
            </a:extLst>
          </p:cNvPr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4138682505"/>
              </p:ext>
            </p:extLst>
          </p:nvPr>
        </p:nvGraphicFramePr>
        <p:xfrm>
          <a:off x="1703388" y="1533119"/>
          <a:ext cx="10145713" cy="34747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2314">
                  <a:extLst>
                    <a:ext uri="{9D8B030D-6E8A-4147-A177-3AD203B41FA5}">
                      <a16:colId xmlns:a16="http://schemas.microsoft.com/office/drawing/2014/main" val="1159304617"/>
                    </a:ext>
                  </a:extLst>
                </a:gridCol>
                <a:gridCol w="2914650">
                  <a:extLst>
                    <a:ext uri="{9D8B030D-6E8A-4147-A177-3AD203B41FA5}">
                      <a16:colId xmlns:a16="http://schemas.microsoft.com/office/drawing/2014/main" val="1034012840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val="704583981"/>
                    </a:ext>
                  </a:extLst>
                </a:gridCol>
                <a:gridCol w="2076450">
                  <a:extLst>
                    <a:ext uri="{9D8B030D-6E8A-4147-A177-3AD203B41FA5}">
                      <a16:colId xmlns:a16="http://schemas.microsoft.com/office/drawing/2014/main" val="2756642180"/>
                    </a:ext>
                  </a:extLst>
                </a:gridCol>
                <a:gridCol w="2105024">
                  <a:extLst>
                    <a:ext uri="{9D8B030D-6E8A-4147-A177-3AD203B41FA5}">
                      <a16:colId xmlns:a16="http://schemas.microsoft.com/office/drawing/2014/main" val="40673532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/>
                        <a:t>Specific</a:t>
                      </a:r>
                      <a:r>
                        <a:rPr lang="sv-SE" dirty="0"/>
                        <a:t> </a:t>
                      </a:r>
                      <a:r>
                        <a:rPr lang="sv-SE" dirty="0" err="1"/>
                        <a:t>objective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/>
                        <a:t>Scoping</a:t>
                      </a:r>
                      <a:r>
                        <a:rPr lang="sv-SE" dirty="0"/>
                        <a:t> </a:t>
                      </a:r>
                      <a:r>
                        <a:rPr lang="sv-SE" dirty="0" err="1"/>
                        <a:t>result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/>
                        <a:t>Preliminary</a:t>
                      </a:r>
                      <a:r>
                        <a:rPr lang="sv-SE" dirty="0"/>
                        <a:t> SEA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/>
                        <a:t>Recommendation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6653335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PO 2. A greener, low-carbon Europe by promoting clean and fair energy transition, green and blue investment, the circular economy, climate adaptation and risk prevention and management </a:t>
                      </a:r>
                      <a:endParaRPr lang="sv-SE" sz="1200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Montserrat" panose="00000500000000000000" pitchFamily="2" charset="0"/>
                        </a:rPr>
                        <a:t>SO 4 Promoting climate change adaptation and disaster risk prevention, resilience, taking into account eco-system based approaches  </a:t>
                      </a:r>
                      <a:endParaRPr lang="sv-SE" sz="1200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Included</a:t>
                      </a:r>
                      <a:endParaRPr lang="sv-SE" sz="12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>
                          <a:latin typeface="Montserrat" panose="00000500000000000000" pitchFamily="2" charset="0"/>
                        </a:rPr>
                        <a:t>Main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impact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is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expected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to be positive,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however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local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negative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impact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may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be a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result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Install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mechanisms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to monitor negative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impacts</a:t>
                      </a:r>
                      <a:endParaRPr lang="sv-SE" sz="1200" dirty="0">
                        <a:latin typeface="Montserrat" panose="00000500000000000000" pitchFamily="2" charset="0"/>
                      </a:endParaRPr>
                    </a:p>
                    <a:p>
                      <a:endParaRPr lang="sv-SE" sz="12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947019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Montserrat" panose="00000500000000000000" pitchFamily="2" charset="0"/>
                        </a:rPr>
                        <a:t>SO 7 Enhancing protection and preservation of nature, biodiversity and green infrastructure, including in urban areas, and reducing all forms of pollution</a:t>
                      </a:r>
                      <a:endParaRPr lang="sv-SE" sz="1200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Included</a:t>
                      </a:r>
                      <a:endParaRPr lang="sv-SE" sz="12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>
                          <a:latin typeface="Montserrat" panose="00000500000000000000" pitchFamily="2" charset="0"/>
                        </a:rPr>
                        <a:t>Main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impact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is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expected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to be positive,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however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local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negative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impact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may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be a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result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Install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mechanisms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to monitor negative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impacts</a:t>
                      </a:r>
                      <a:endParaRPr lang="sv-SE" sz="1200" dirty="0">
                        <a:latin typeface="Montserrat" panose="00000500000000000000" pitchFamily="2" charset="0"/>
                      </a:endParaRPr>
                    </a:p>
                    <a:p>
                      <a:endParaRPr lang="sv-SE" sz="12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933953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Montserrat" panose="00000500000000000000" pitchFamily="2" charset="0"/>
                        </a:rPr>
                        <a:t>SO 8 Promoting sustainable multimodal urban mobility, as part of transition to a net zero carbon economy</a:t>
                      </a:r>
                      <a:endParaRPr lang="sv-SE" sz="1200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Included</a:t>
                      </a:r>
                      <a:endParaRPr lang="sv-SE" sz="12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Montserrat" panose="00000500000000000000" pitchFamily="2" charset="0"/>
                        </a:rPr>
                        <a:t>Main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impact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is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expected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to be positive,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however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negative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impact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cannot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be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ruled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out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v-SE" sz="1200" dirty="0">
                          <a:latin typeface="Montserrat" panose="00000500000000000000" pitchFamily="2" charset="0"/>
                        </a:rPr>
                        <a:t>Make focus on green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transition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a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necessary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requirement</a:t>
                      </a:r>
                      <a:endParaRPr lang="sv-SE" sz="1200" dirty="0">
                        <a:latin typeface="Montserrat" panose="00000500000000000000" pitchFamily="2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Install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mechanisms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to monitor negative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impacts</a:t>
                      </a:r>
                      <a:endParaRPr lang="sv-SE" sz="12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25515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1509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CC109-268E-4F20-A5BD-EE5856459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Scoping</a:t>
            </a:r>
            <a:r>
              <a:rPr lang="sv-SE" dirty="0"/>
              <a:t> and SEA </a:t>
            </a:r>
            <a:r>
              <a:rPr lang="sv-SE" dirty="0" err="1"/>
              <a:t>results</a:t>
            </a:r>
            <a:endParaRPr lang="sv-SE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8C886C7F-AF4F-4D86-8F0D-943B8C3FF50A}"/>
              </a:ext>
            </a:extLst>
          </p:cNvPr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2394462468"/>
              </p:ext>
            </p:extLst>
          </p:nvPr>
        </p:nvGraphicFramePr>
        <p:xfrm>
          <a:off x="1779588" y="1657569"/>
          <a:ext cx="10079037" cy="36576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439987">
                  <a:extLst>
                    <a:ext uri="{9D8B030D-6E8A-4147-A177-3AD203B41FA5}">
                      <a16:colId xmlns:a16="http://schemas.microsoft.com/office/drawing/2014/main" val="2969100399"/>
                    </a:ext>
                  </a:extLst>
                </a:gridCol>
                <a:gridCol w="3028950">
                  <a:extLst>
                    <a:ext uri="{9D8B030D-6E8A-4147-A177-3AD203B41FA5}">
                      <a16:colId xmlns:a16="http://schemas.microsoft.com/office/drawing/2014/main" val="1034012840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704583981"/>
                    </a:ext>
                  </a:extLst>
                </a:gridCol>
                <a:gridCol w="1762779">
                  <a:extLst>
                    <a:ext uri="{9D8B030D-6E8A-4147-A177-3AD203B41FA5}">
                      <a16:colId xmlns:a16="http://schemas.microsoft.com/office/drawing/2014/main" val="2756642180"/>
                    </a:ext>
                  </a:extLst>
                </a:gridCol>
                <a:gridCol w="1951971">
                  <a:extLst>
                    <a:ext uri="{9D8B030D-6E8A-4147-A177-3AD203B41FA5}">
                      <a16:colId xmlns:a16="http://schemas.microsoft.com/office/drawing/2014/main" val="40673532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/>
                        <a:t>Specific</a:t>
                      </a:r>
                      <a:r>
                        <a:rPr lang="sv-SE" dirty="0"/>
                        <a:t> </a:t>
                      </a:r>
                      <a:r>
                        <a:rPr lang="sv-SE" dirty="0" err="1"/>
                        <a:t>objective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/>
                        <a:t>Scoping</a:t>
                      </a:r>
                      <a:r>
                        <a:rPr lang="sv-SE" dirty="0"/>
                        <a:t> </a:t>
                      </a:r>
                      <a:r>
                        <a:rPr lang="sv-SE" dirty="0" err="1"/>
                        <a:t>result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/>
                        <a:t>Preliminary</a:t>
                      </a:r>
                      <a:r>
                        <a:rPr lang="sv-SE" dirty="0"/>
                        <a:t> SEA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/>
                        <a:t>Comments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6653335"/>
                  </a:ext>
                </a:extLst>
              </a:tr>
              <a:tr h="227647">
                <a:tc rowSpan="2"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PO 4.</a:t>
                      </a:r>
                      <a:endParaRPr lang="sv-SE" sz="1200" kern="1200" dirty="0">
                        <a:solidFill>
                          <a:schemeClr val="dk1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A more social Europe implementing the European Pillar of Social Rights</a:t>
                      </a:r>
                      <a:endParaRPr lang="sv-SE" sz="1200" kern="1200" dirty="0">
                        <a:solidFill>
                          <a:schemeClr val="dk1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SO 4 Improving equal access to inclusive and quality services in education, training and lifelong learning through developing accessible infrastructure, including by fostering resilience for distance and on-line education and training</a:t>
                      </a:r>
                      <a:endParaRPr lang="sv-SE" sz="1200" kern="1200" dirty="0">
                        <a:solidFill>
                          <a:schemeClr val="dk1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Montserrat" panose="00000500000000000000" pitchFamily="2" charset="0"/>
                        </a:rPr>
                        <a:t>Not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included</a:t>
                      </a:r>
                      <a:endParaRPr lang="sv-SE" sz="12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2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Montserrat" panose="00000500000000000000" pitchFamily="2" charset="0"/>
                        </a:rPr>
                        <a:t>No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significant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impact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foreseen</a:t>
                      </a:r>
                      <a:endParaRPr lang="sv-SE" sz="12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9078730"/>
                  </a:ext>
                </a:extLst>
              </a:tr>
              <a:tr h="227647">
                <a:tc vMerge="1">
                  <a:txBody>
                    <a:bodyPr/>
                    <a:lstStyle/>
                    <a:p>
                      <a:endParaRPr lang="sv-SE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Montserrat" panose="00000500000000000000" pitchFamily="2" charset="0"/>
                        </a:rPr>
                        <a:t>SO 5 Enhancing the role of culture and sustainable tourism in economic development, social inclusion and social innovation</a:t>
                      </a:r>
                      <a:endParaRPr lang="sv-SE" sz="1200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kern="1200" dirty="0">
                        <a:solidFill>
                          <a:schemeClr val="dk1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Included</a:t>
                      </a:r>
                      <a:endParaRPr lang="sv-SE" sz="12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Montserrat" panose="00000500000000000000" pitchFamily="2" charset="0"/>
                        </a:rPr>
                        <a:t>Main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impact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is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expected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to be positive,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however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negative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impact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cannot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be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ruled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out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v-SE" sz="1200" dirty="0">
                          <a:latin typeface="Montserrat" panose="00000500000000000000" pitchFamily="2" charset="0"/>
                        </a:rPr>
                        <a:t>Make focus on green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transition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a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necessary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requirement</a:t>
                      </a:r>
                      <a:endParaRPr lang="sv-SE" sz="1200" dirty="0">
                        <a:latin typeface="Montserrat" panose="00000500000000000000" pitchFamily="2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Install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mechanisms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to monitor negative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impacts</a:t>
                      </a:r>
                      <a:endParaRPr lang="sv-SE" sz="12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642431"/>
                  </a:ext>
                </a:extLst>
              </a:tr>
              <a:tr h="2276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ISO 1 – Better Cooperation Governance </a:t>
                      </a:r>
                      <a:endParaRPr lang="sv-SE" sz="1200" kern="1200" dirty="0">
                        <a:solidFill>
                          <a:schemeClr val="dk1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kern="1200" dirty="0">
                        <a:solidFill>
                          <a:schemeClr val="dk1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SO 6 Other actions to support better cooperation governance</a:t>
                      </a:r>
                      <a:endParaRPr lang="sv-SE" sz="1200" kern="1200" dirty="0">
                        <a:solidFill>
                          <a:schemeClr val="dk1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Montserrat" panose="00000500000000000000" pitchFamily="2" charset="0"/>
                        </a:rPr>
                        <a:t>Not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included</a:t>
                      </a:r>
                      <a:endParaRPr lang="sv-SE" sz="12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2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>
                          <a:latin typeface="Montserrat" panose="00000500000000000000" pitchFamily="2" charset="0"/>
                        </a:rPr>
                        <a:t>No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significant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impact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foreseen</a:t>
                      </a:r>
                      <a:endParaRPr lang="sv-SE" sz="1200" dirty="0">
                        <a:latin typeface="Montserrat" panose="00000500000000000000" pitchFamily="2" charset="0"/>
                      </a:endParaRPr>
                    </a:p>
                    <a:p>
                      <a:endParaRPr lang="sv-SE" sz="12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23121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5619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CC109-268E-4F20-A5BD-EE5856459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Scoping</a:t>
            </a:r>
            <a:r>
              <a:rPr lang="sv-SE" dirty="0"/>
              <a:t> and SEA </a:t>
            </a:r>
            <a:r>
              <a:rPr lang="sv-SE" dirty="0" err="1"/>
              <a:t>results</a:t>
            </a:r>
            <a:endParaRPr lang="sv-SE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8C886C7F-AF4F-4D86-8F0D-943B8C3FF50A}"/>
              </a:ext>
            </a:extLst>
          </p:cNvPr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1261207321"/>
              </p:ext>
            </p:extLst>
          </p:nvPr>
        </p:nvGraphicFramePr>
        <p:xfrm>
          <a:off x="1798638" y="1267044"/>
          <a:ext cx="10079037" cy="46634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439987">
                  <a:extLst>
                    <a:ext uri="{9D8B030D-6E8A-4147-A177-3AD203B41FA5}">
                      <a16:colId xmlns:a16="http://schemas.microsoft.com/office/drawing/2014/main" val="2969100399"/>
                    </a:ext>
                  </a:extLst>
                </a:gridCol>
                <a:gridCol w="3028950">
                  <a:extLst>
                    <a:ext uri="{9D8B030D-6E8A-4147-A177-3AD203B41FA5}">
                      <a16:colId xmlns:a16="http://schemas.microsoft.com/office/drawing/2014/main" val="1034012840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704583981"/>
                    </a:ext>
                  </a:extLst>
                </a:gridCol>
                <a:gridCol w="1762779">
                  <a:extLst>
                    <a:ext uri="{9D8B030D-6E8A-4147-A177-3AD203B41FA5}">
                      <a16:colId xmlns:a16="http://schemas.microsoft.com/office/drawing/2014/main" val="2756642180"/>
                    </a:ext>
                  </a:extLst>
                </a:gridCol>
                <a:gridCol w="1951971">
                  <a:extLst>
                    <a:ext uri="{9D8B030D-6E8A-4147-A177-3AD203B41FA5}">
                      <a16:colId xmlns:a16="http://schemas.microsoft.com/office/drawing/2014/main" val="40673532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/>
                        <a:t>Specific</a:t>
                      </a:r>
                      <a:r>
                        <a:rPr lang="sv-SE" dirty="0"/>
                        <a:t> </a:t>
                      </a:r>
                      <a:r>
                        <a:rPr lang="sv-SE" dirty="0" err="1"/>
                        <a:t>objective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/>
                        <a:t>Scoping</a:t>
                      </a:r>
                      <a:r>
                        <a:rPr lang="sv-SE" dirty="0"/>
                        <a:t> </a:t>
                      </a:r>
                      <a:r>
                        <a:rPr lang="sv-SE" dirty="0" err="1"/>
                        <a:t>result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/>
                        <a:t>Preliminary</a:t>
                      </a:r>
                      <a:r>
                        <a:rPr lang="sv-SE" dirty="0"/>
                        <a:t> SEA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/>
                        <a:t>Comments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6653335"/>
                  </a:ext>
                </a:extLst>
              </a:tr>
              <a:tr h="227647">
                <a:tc rowSpan="2"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Policy objective 4.</a:t>
                      </a:r>
                      <a:endParaRPr lang="sv-SE" sz="1200" kern="1200" dirty="0">
                        <a:solidFill>
                          <a:schemeClr val="dk1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A more social Europe implementing the European Pillar of Social Rights</a:t>
                      </a:r>
                      <a:endParaRPr lang="sv-SE" sz="1200" kern="1200" dirty="0">
                        <a:solidFill>
                          <a:schemeClr val="dk1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Improving equal access to inclusive and quality services in education, training and lifelong learning through developing accessible infrastructure, including by fostering resilience for distance and on-line education and training</a:t>
                      </a:r>
                      <a:endParaRPr lang="sv-SE" sz="1200" kern="1200" dirty="0">
                        <a:solidFill>
                          <a:schemeClr val="dk1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Montserrat" panose="00000500000000000000" pitchFamily="2" charset="0"/>
                        </a:rPr>
                        <a:t>Not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included</a:t>
                      </a:r>
                      <a:endParaRPr lang="sv-SE" sz="12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2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Montserrat" panose="00000500000000000000" pitchFamily="2" charset="0"/>
                        </a:rPr>
                        <a:t>No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significant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impact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foreseen</a:t>
                      </a:r>
                      <a:endParaRPr lang="sv-SE" sz="12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9078730"/>
                  </a:ext>
                </a:extLst>
              </a:tr>
              <a:tr h="227647">
                <a:tc vMerge="1">
                  <a:txBody>
                    <a:bodyPr/>
                    <a:lstStyle/>
                    <a:p>
                      <a:endParaRPr lang="sv-SE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Montserrat" panose="00000500000000000000" pitchFamily="2" charset="0"/>
                        </a:rPr>
                        <a:t>Enhancing the role of culture and sustainable tourism in economic development, social inclusion and social innovation</a:t>
                      </a:r>
                      <a:endParaRPr lang="sv-SE" sz="1200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kern="1200" dirty="0">
                        <a:solidFill>
                          <a:schemeClr val="dk1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Included</a:t>
                      </a:r>
                      <a:endParaRPr lang="sv-SE" sz="12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Montserrat" panose="00000500000000000000" pitchFamily="2" charset="0"/>
                        </a:rPr>
                        <a:t>Main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impact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is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expected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to be positive,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however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negative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impact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cannot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be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ruled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out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v-SE" sz="1200" dirty="0">
                          <a:latin typeface="Montserrat" panose="00000500000000000000" pitchFamily="2" charset="0"/>
                        </a:rPr>
                        <a:t>Make focus on green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transition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a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necessary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requirement</a:t>
                      </a:r>
                      <a:endParaRPr lang="sv-SE" sz="1200" dirty="0">
                        <a:latin typeface="Montserrat" panose="00000500000000000000" pitchFamily="2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Install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mechanisms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to monitor negative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impacts</a:t>
                      </a:r>
                      <a:endParaRPr lang="sv-SE" sz="12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642431"/>
                  </a:ext>
                </a:extLst>
              </a:tr>
              <a:tr h="2276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Interreg Specific Objective (ISO) 1 – Better Cooperation Governance </a:t>
                      </a:r>
                      <a:endParaRPr lang="sv-SE" sz="1200" kern="1200" dirty="0">
                        <a:solidFill>
                          <a:schemeClr val="dk1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kern="1200" dirty="0">
                        <a:solidFill>
                          <a:schemeClr val="dk1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Montserrat" panose="00000500000000000000" pitchFamily="2" charset="0"/>
                        </a:rPr>
                        <a:t>Enhance efficient public administration by promoting legal and administrative cooperation and cooperation between citizens and institutions, </a:t>
                      </a:r>
                      <a:endParaRPr lang="sv-SE" sz="1200" kern="1200" dirty="0">
                        <a:solidFill>
                          <a:schemeClr val="dk1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Montserrat" panose="00000500000000000000" pitchFamily="2" charset="0"/>
                        </a:rPr>
                        <a:t>Not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included</a:t>
                      </a:r>
                      <a:endParaRPr lang="sv-SE" sz="12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2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>
                          <a:latin typeface="Montserrat" panose="00000500000000000000" pitchFamily="2" charset="0"/>
                        </a:rPr>
                        <a:t>No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significant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impact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foreseen</a:t>
                      </a:r>
                      <a:endParaRPr lang="sv-SE" sz="1200" dirty="0">
                        <a:latin typeface="Montserrat" panose="00000500000000000000" pitchFamily="2" charset="0"/>
                      </a:endParaRPr>
                    </a:p>
                    <a:p>
                      <a:endParaRPr lang="sv-SE" sz="12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2312167"/>
                  </a:ext>
                </a:extLst>
              </a:tr>
              <a:tr h="2276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kern="1200" dirty="0">
                        <a:solidFill>
                          <a:schemeClr val="dk1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Montserrat" panose="00000500000000000000" pitchFamily="2" charset="0"/>
                        </a:rPr>
                        <a:t>Building up mutual trust, in particular by encouraging people-to-people actions, by enhancing sustainable democracy and by supporting civil society actors </a:t>
                      </a:r>
                      <a:endParaRPr lang="sv-SE" sz="1200" kern="1200" dirty="0">
                        <a:solidFill>
                          <a:schemeClr val="dk1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Montserrat" panose="00000500000000000000" pitchFamily="2" charset="0"/>
                        </a:rPr>
                        <a:t>Not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included</a:t>
                      </a:r>
                      <a:endParaRPr lang="sv-SE" sz="12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2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>
                          <a:latin typeface="Montserrat" panose="00000500000000000000" pitchFamily="2" charset="0"/>
                        </a:rPr>
                        <a:t>No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significant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impact</a:t>
                      </a:r>
                      <a:r>
                        <a:rPr lang="sv-SE" sz="1200" dirty="0"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sv-SE" sz="1200" dirty="0" err="1">
                          <a:latin typeface="Montserrat" panose="00000500000000000000" pitchFamily="2" charset="0"/>
                        </a:rPr>
                        <a:t>foreseen</a:t>
                      </a:r>
                      <a:endParaRPr lang="sv-SE" sz="1200" dirty="0">
                        <a:latin typeface="Montserrat" panose="00000500000000000000" pitchFamily="2" charset="0"/>
                      </a:endParaRPr>
                    </a:p>
                    <a:p>
                      <a:endParaRPr lang="sv-SE" sz="12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69692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4764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DE43519-67CA-46FA-8993-7768F4214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ASSESMENT OF RESOURCE ALLOCATION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BF40ADD-D29D-47AA-9457-C659BD306BD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703388" y="1267044"/>
            <a:ext cx="9756775" cy="476799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allocation of resources is of course a key issue for assessing the environmental impact of the </a:t>
            </a:r>
            <a:r>
              <a:rPr lang="en-US" dirty="0" err="1"/>
              <a:t>programme</a:t>
            </a:r>
            <a:endParaRPr lang="en-US" dirty="0"/>
          </a:p>
          <a:p>
            <a:endParaRPr lang="en-US" dirty="0"/>
          </a:p>
          <a:p>
            <a:r>
              <a:rPr lang="en-US" dirty="0"/>
              <a:t>From an exclusive environmental point of view, an optimal resource allocation should of course maximize the financial resources spent on the specific objectives which are most likely to have a positive impact and to minimize resources spent on the specific objectives where we have reasons to fear negative impact</a:t>
            </a:r>
          </a:p>
          <a:p>
            <a:endParaRPr lang="en-US" dirty="0"/>
          </a:p>
          <a:p>
            <a:r>
              <a:rPr lang="en-US" dirty="0"/>
              <a:t>However, </a:t>
            </a:r>
          </a:p>
          <a:p>
            <a:r>
              <a:rPr lang="en-US" b="1" dirty="0"/>
              <a:t>	firstly</a:t>
            </a:r>
            <a:r>
              <a:rPr lang="en-US" dirty="0"/>
              <a:t>, not causing a negative environmental impact is not the only objective of the 	investment; </a:t>
            </a:r>
          </a:p>
          <a:p>
            <a:r>
              <a:rPr lang="en-US" b="1" dirty="0"/>
              <a:t>	secondly</a:t>
            </a:r>
            <a:r>
              <a:rPr lang="en-US" dirty="0"/>
              <a:t>, a risk or a negative impact may be handled through well designed selection 	criteria and monitoring systems and outweighed by its other positive impact; and </a:t>
            </a:r>
          </a:p>
          <a:p>
            <a:r>
              <a:rPr lang="en-US" b="1" dirty="0"/>
              <a:t>	thirdly</a:t>
            </a:r>
            <a:r>
              <a:rPr lang="en-US" dirty="0"/>
              <a:t>, predicted co-funding conditions may set limits that mean that an optimal 	resource 	allocation is not possible</a:t>
            </a:r>
          </a:p>
          <a:p>
            <a:r>
              <a:rPr lang="en-US" dirty="0"/>
              <a:t>We </a:t>
            </a:r>
            <a:r>
              <a:rPr lang="en-US" b="1" dirty="0"/>
              <a:t>encourage the programming committee to consider all options for increasing the allocations for objectives with a predominantly positive impact </a:t>
            </a:r>
            <a:r>
              <a:rPr lang="en-US" dirty="0"/>
              <a:t>and </a:t>
            </a:r>
            <a:r>
              <a:rPr lang="en-US" b="1" dirty="0"/>
              <a:t>reinforce the importance of avoiding funding projects with possible negative impact</a:t>
            </a:r>
            <a:r>
              <a:rPr lang="en-US" dirty="0"/>
              <a:t> under other specific objectives. This is especially important for objectives with a proposed large budget allocation</a:t>
            </a:r>
          </a:p>
          <a:p>
            <a:endParaRPr lang="en-US" dirty="0"/>
          </a:p>
          <a:p>
            <a:endParaRPr lang="sv-SE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E16E32D-D40B-4211-9910-3B44B52E08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1124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F237D-506E-4A37-AB1B-247D93F0A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ASSESSMENT OF ACTIONS TAKEN TO REDUCE </a:t>
            </a:r>
            <a:br>
              <a:rPr lang="en-US" dirty="0"/>
            </a:br>
            <a:r>
              <a:rPr lang="en-US" dirty="0"/>
              <a:t>NEGATIVE ENVIRONMENTAL IMPACT, IN E.G. </a:t>
            </a:r>
            <a:br>
              <a:rPr lang="en-US" dirty="0"/>
            </a:br>
            <a:r>
              <a:rPr lang="en-US" dirty="0"/>
              <a:t>THE PROGRAMMING STAGE AND THROUGH </a:t>
            </a:r>
            <a:br>
              <a:rPr lang="en-US" dirty="0"/>
            </a:br>
            <a:r>
              <a:rPr lang="en-US" dirty="0"/>
              <a:t>SYSTEMS OF MONITORING 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2FA343-E266-443C-AB1E-10AE82E07B0F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703388" y="2552700"/>
            <a:ext cx="9756775" cy="3155950"/>
          </a:xfrm>
        </p:spPr>
        <p:txBody>
          <a:bodyPr/>
          <a:lstStyle/>
          <a:p>
            <a:r>
              <a:rPr lang="en-US" dirty="0"/>
              <a:t>We recommend developing specific selection criteria promoting projects with a positive impact on the environment under PO 1 SO 1 and SO 3, PO 2 SO 8,  and PO 4 SO 5 making sure all investments under these specific objectives are designed to increase sustainability. </a:t>
            </a:r>
          </a:p>
          <a:p>
            <a:endParaRPr lang="en-US" dirty="0"/>
          </a:p>
          <a:p>
            <a:r>
              <a:rPr lang="en-US" dirty="0"/>
              <a:t>In all SOs but especially in the PO 4 SO 4 and SO 7 we recommend using selection criteria that addresses the need for projects to be designed as to avoid any negative impact from funding. </a:t>
            </a:r>
          </a:p>
          <a:p>
            <a:endParaRPr lang="en-US" dirty="0"/>
          </a:p>
          <a:p>
            <a:r>
              <a:rPr lang="en-US" dirty="0"/>
              <a:t>We furthermore recommend that projects’ environmental impact are closely and continuously monitored throughout the projects. This can be done through the project reporting system and in combination with an ongoing </a:t>
            </a:r>
            <a:r>
              <a:rPr lang="en-US" dirty="0" err="1"/>
              <a:t>programme</a:t>
            </a:r>
            <a:r>
              <a:rPr lang="en-US" dirty="0"/>
              <a:t> evaluation. </a:t>
            </a:r>
            <a:endParaRPr lang="sv-S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CE574F-FBF4-4FE2-A975-F719AC49C49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0583489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WSP Corporate">
      <a:dk1>
        <a:sysClr val="windowText" lastClr="000000"/>
      </a:dk1>
      <a:lt1>
        <a:srgbClr val="FFFFFF"/>
      </a:lt1>
      <a:dk2>
        <a:srgbClr val="F9423A"/>
      </a:dk2>
      <a:lt2>
        <a:srgbClr val="FFFFFF"/>
      </a:lt2>
      <a:accent1>
        <a:srgbClr val="F9423A"/>
      </a:accent1>
      <a:accent2>
        <a:srgbClr val="D8E6F0"/>
      </a:accent2>
      <a:accent3>
        <a:srgbClr val="1E252B"/>
      </a:accent3>
      <a:accent4>
        <a:srgbClr val="333E48"/>
      </a:accent4>
      <a:accent5>
        <a:srgbClr val="D9D9D6"/>
      </a:accent5>
      <a:accent6>
        <a:srgbClr val="EFECEA"/>
      </a:accent6>
      <a:hlink>
        <a:srgbClr val="0046AD"/>
      </a:hlink>
      <a:folHlink>
        <a:srgbClr val="0098DB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mall rekryteringsdagen FINAL" id="{0E6BA55C-4111-4207-9F7D-39B0FF448F3F}" vid="{86348F7E-C0F5-4B5D-82AC-CCDD1C1665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tandarddokument" ma:contentTypeID="0x010100F3AFF667EC9D4557811DA86F1C6D7EFB002C8C49020F30E34BA171D4FDB6EAE64E" ma:contentTypeVersion="0" ma:contentTypeDescription="" ma:contentTypeScope="" ma:versionID="741d76a4d558e02dafc1d3b620f1cb9f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c4e8f1d06bee61beef1a2ffed3a8ed53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VSWSDocName" minOccurs="0"/>
                <xsd:element ref="ns1:PVSWSDocAssign1" minOccurs="0"/>
                <xsd:element ref="ns1:PVSWSDocAssign2" minOccurs="0"/>
                <xsd:element ref="ns1:PVSWSDocAssign3" minOccurs="0"/>
                <xsd:element ref="ns1:PVSWSDocAssign4" minOccurs="0"/>
                <xsd:element ref="ns1:PVSWSDocDate" minOccurs="0"/>
                <xsd:element ref="ns1:PVSWSDocEstablishBy" minOccurs="0"/>
                <xsd:element ref="ns1:PVSWSDocType" minOccurs="0"/>
                <xsd:element ref="ns1:PVSWSDocPhase" minOccurs="0"/>
                <xsd:element ref="ns1:PVSWSDocStatus" minOccurs="0"/>
                <xsd:element ref="ns1:PVSWSDocRevBy" minOccurs="0"/>
                <xsd:element ref="ns1:PVSWSDocApproveBy" minOccurs="0"/>
                <xsd:element ref="ns1:PVSWSDocLocation" minOccurs="0"/>
                <xsd:element ref="ns1:PVSWSDocRevDate" minOccurs="0"/>
                <xsd:element ref="ns1:PVSWSDocChangeLabel" minOccurs="0"/>
                <xsd:element ref="ns1:PVSWSDocAssignment" minOccurs="0"/>
                <xsd:element ref="ns1:PVSWSDocAssignNr" minOccurs="0"/>
                <xsd:element ref="ns1:PVSWSDocAssignmentResponsible" minOccurs="0"/>
                <xsd:element ref="ns1:PVSWSDocCompany" minOccurs="0"/>
                <xsd:element ref="ns1:PVSWSDocItemVersion" minOccurs="0"/>
                <xsd:element ref="ns1:PVSWSDocProjName" minOccurs="0"/>
                <xsd:element ref="ns1:PVSWSDocToolName" minOccurs="0"/>
                <xsd:element ref="ns1:PVSWSDocToolVersion" minOccurs="0"/>
                <xsd:element ref="ns1:PVSWSDocToolPublishedDate" minOccurs="0"/>
                <xsd:element ref="ns1:PVSWSDocToolResponsible" minOccurs="0"/>
                <xsd:element ref="ns1:PVSWSDocToolModifiedBy" minOccurs="0"/>
                <xsd:element ref="ns1:PVSWSDocToolProces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VSWSDocName" ma:index="8" nillable="true" ma:displayName="Dokumentnamn" ma:description="" ma:hidden="true" ma:internalName="PVSWSDocName" ma:readOnly="false">
      <xsd:simpleType>
        <xsd:restriction base="dms:Text"/>
      </xsd:simpleType>
    </xsd:element>
    <xsd:element name="PVSWSDocAssign1" ma:index="9" nillable="true" ma:displayName="Titel" ma:description="" ma:internalName="PVSWSDocAssign1" ma:readOnly="false">
      <xsd:simpleType>
        <xsd:restriction base="dms:Text"/>
      </xsd:simpleType>
    </xsd:element>
    <xsd:element name="PVSWSDocAssign2" ma:index="10" nillable="true" ma:displayName="Titel rad 2" ma:description="" ma:internalName="PVSWSDocAssign2" ma:readOnly="false">
      <xsd:simpleType>
        <xsd:restriction base="dms:Text"/>
      </xsd:simpleType>
    </xsd:element>
    <xsd:element name="PVSWSDocAssign3" ma:index="11" nillable="true" ma:displayName="Titel rad 3" ma:description="" ma:internalName="PVSWSDocAssign3" ma:readOnly="false">
      <xsd:simpleType>
        <xsd:restriction base="dms:Text"/>
      </xsd:simpleType>
    </xsd:element>
    <xsd:element name="PVSWSDocAssign4" ma:index="12" nillable="true" ma:displayName="Titel rad 4" ma:description="" ma:internalName="PVSWSDocAssign4" ma:readOnly="false">
      <xsd:simpleType>
        <xsd:restriction base="dms:Text"/>
      </xsd:simpleType>
    </xsd:element>
    <xsd:element name="PVSWSDocDate" ma:index="13" nillable="true" ma:displayName="Datum" ma:default="[today]" ma:description="" ma:format="DateOnly" ma:internalName="PVSWSDocDate">
      <xsd:simpleType>
        <xsd:restriction base="dms:DateTime"/>
      </xsd:simpleType>
    </xsd:element>
    <xsd:element name="PVSWSDocEstablishBy" ma:index="14" nillable="true" ma:displayName="Författare" ma:description="" ma:internalName="PVSWSDocEstablishBy" ma:readOnly="false">
      <xsd:simpleType>
        <xsd:restriction base="dms:Text"/>
      </xsd:simpleType>
    </xsd:element>
    <xsd:element name="PVSWSDocType" ma:index="15" nillable="true" ma:displayName="Dokumenttyp" ma:default="" ma:description="" ma:format="Dropdown" ma:internalName="PVSWSDocType">
      <xsd:simpleType>
        <xsd:restriction base="dms:Choice">
          <xsd:enumeration value="Rapport"/>
          <xsd:enumeration value="Administrativa föreskrifter"/>
          <xsd:enumeration value="Avtal och kontrakt"/>
          <xsd:enumeration value="Beräkningar"/>
          <xsd:enumeration value="Bilder"/>
          <xsd:enumeration value="Korrespondens"/>
          <xsd:enumeration value="Beskrivningar"/>
          <xsd:enumeration value="Ekonomi"/>
          <xsd:enumeration value="Handlingsförteckning"/>
          <xsd:enumeration value="Listor"/>
          <xsd:enumeration value="Mallar och instruktioner"/>
          <xsd:enumeration value="Mängdförteckning"/>
          <xsd:enumeration value="Organisation"/>
          <xsd:enumeration value="PM"/>
          <xsd:enumeration value="Mötesdokument"/>
          <xsd:enumeration value="Ritningsförteckning"/>
          <xsd:enumeration value="Styrande dokument"/>
          <xsd:enumeration value="Skiss"/>
          <xsd:enumeration value="Teknisk beskrivning"/>
          <xsd:enumeration value="Tidplaner"/>
          <xsd:enumeration value="Upphandling"/>
          <xsd:enumeration value="Utlåtanden och granskning"/>
        </xsd:restriction>
      </xsd:simpleType>
    </xsd:element>
    <xsd:element name="PVSWSDocPhase" ma:index="16" nillable="true" ma:displayName="Skede" ma:default="" ma:description="" ma:format="Dropdown" ma:internalName="PVSWSDocPhase">
      <xsd:simpleType>
        <xsd:restriction base="dms:Choice">
          <xsd:enumeration value="Förstudiehandling"/>
          <xsd:enumeration value="Preliminär handling"/>
          <xsd:enumeration value="Programhandling"/>
          <xsd:enumeration value="Informationshandling"/>
          <xsd:enumeration value="Systemhandling"/>
          <xsd:enumeration value="Förfrågningsunderlag"/>
          <xsd:enumeration value="Bygghandling"/>
          <xsd:enumeration value="Relationshandling"/>
          <xsd:enumeration value="Förvaltningshandling"/>
          <xsd:enumeration value="Upphandlingsdokument"/>
        </xsd:restriction>
      </xsd:simpleType>
    </xsd:element>
    <xsd:element name="PVSWSDocStatus" ma:index="17" nillable="true" ma:displayName="Granskningsstatus" ma:default="" ma:description="" ma:format="Dropdown" ma:internalName="PVSWSDocStatus">
      <xsd:simpleType>
        <xsd:restriction base="dms:Choice">
          <xsd:enumeration value="Under arbete"/>
          <xsd:enumeration value="För information"/>
          <xsd:enumeration value="Preliminär"/>
          <xsd:enumeration value="Förhandskopia"/>
          <xsd:enumeration value="För granskning"/>
          <xsd:enumeration value="För godkännande"/>
          <xsd:enumeration value="Godkänd"/>
          <xsd:enumeration value="Ej giltigt"/>
          <xsd:enumeration value="Ersatt"/>
        </xsd:restriction>
      </xsd:simpleType>
    </xsd:element>
    <xsd:element name="PVSWSDocRevBy" ma:index="18" nillable="true" ma:displayName="Granskad av" ma:description="" ma:internalName="PVSWSDocRevBy" ma:readOnly="false">
      <xsd:simpleType>
        <xsd:restriction base="dms:Text"/>
      </xsd:simpleType>
    </xsd:element>
    <xsd:element name="PVSWSDocApproveBy" ma:index="19" nillable="true" ma:displayName="Godkänd av" ma:description="" ma:internalName="PVSWSDocApproveBy" ma:readOnly="false">
      <xsd:simpleType>
        <xsd:restriction base="dms:Text"/>
      </xsd:simpleType>
    </xsd:element>
    <xsd:element name="PVSWSDocLocation" ma:index="20" nillable="true" ma:displayName="Ansvarig part" ma:description="" ma:internalName="PVSWSDocLocation" ma:readOnly="false">
      <xsd:simpleType>
        <xsd:restriction base="dms:Text"/>
      </xsd:simpleType>
    </xsd:element>
    <xsd:element name="PVSWSDocRevDate" ma:index="21" nillable="true" ma:displayName="Ändringsdatum" ma:description="" ma:format="DateOnly" ma:internalName="PVSWSDocRevDate">
      <xsd:simpleType>
        <xsd:restriction base="dms:DateTime"/>
      </xsd:simpleType>
    </xsd:element>
    <xsd:element name="PVSWSDocChangeLabel" ma:index="22" nillable="true" ma:displayName="Ändringsbeteckning" ma:description="Ändringsbeteckning bör vara 2 tecken (siffror eller bokstäver)" ma:internalName="PVSWSDocChangeLabel">
      <xsd:simpleType>
        <xsd:restriction base="dms:Text">
          <xsd:maxLength value="20"/>
        </xsd:restriction>
      </xsd:simpleType>
    </xsd:element>
    <xsd:element name="PVSWSDocAssignment" ma:index="23" nillable="true" ma:displayName="Uppdragsnamn" ma:default="MKB av Interreg Sverige-Finland-Norge och Interreg Sverige-Norge" ma:description="" ma:internalName="PVSWSDocAssignment" ma:readOnly="false">
      <xsd:simpleType>
        <xsd:restriction base="dms:Text"/>
      </xsd:simpleType>
    </xsd:element>
    <xsd:element name="PVSWSDocAssignNr" ma:index="24" nillable="true" ma:displayName="Uppdragsnummer" ma:default="10311755" ma:description="" ma:internalName="PVSWSDocAssignNr" ma:readOnly="false">
      <xsd:simpleType>
        <xsd:restriction base="dms:Text"/>
      </xsd:simpleType>
    </xsd:element>
    <xsd:element name="PVSWSDocAssignmentResponsible" ma:index="25" nillable="true" ma:displayName="Uppdragsansvarig" ma:internalName="PVSWSDocAssignmentResponsible">
      <xsd:simpleType>
        <xsd:restriction base="dms:Text"/>
      </xsd:simpleType>
    </xsd:element>
    <xsd:element name="PVSWSDocCompany" ma:index="26" nillable="true" ma:displayName="Företag" ma:default="WSP Sverige AB" ma:internalName="PVSWSDocCompany">
      <xsd:simpleType>
        <xsd:restriction base="dms:Text"/>
      </xsd:simpleType>
    </xsd:element>
    <xsd:element name="PVSWSDocItemVersion" ma:index="27" nillable="true" ma:displayName="Version" ma:internalName="PVSWSDocItemVersion">
      <xsd:simpleType>
        <xsd:restriction base="dms:Text"/>
      </xsd:simpleType>
    </xsd:element>
    <xsd:element name="PVSWSDocProjName" ma:index="28" nillable="true" ma:displayName="Projektnamn" ma:description="" ma:internalName="PVSWSDocProjName" ma:readOnly="false">
      <xsd:simpleType>
        <xsd:restriction base="dms:Text"/>
      </xsd:simpleType>
    </xsd:element>
    <xsd:element name="PVSWSDocToolName" ma:index="29" nillable="true" ma:displayName="Mallnamn" ma:description="Namnet på den använda mallen" ma:internalName="PVSWSDocToolName" ma:readOnly="false">
      <xsd:simpleType>
        <xsd:restriction base="dms:Text"/>
      </xsd:simpleType>
    </xsd:element>
    <xsd:element name="PVSWSDocToolVersion" ma:index="30" nillable="true" ma:displayName="Mallversion" ma:description="Versionen på den använda mallen" ma:internalName="PVSWSDocToolVersion" ma:readOnly="false">
      <xsd:simpleType>
        <xsd:restriction base="dms:Text"/>
      </xsd:simpleType>
    </xsd:element>
    <xsd:element name="PVSWSDocToolPublishedDate" ma:index="31" nillable="true" ma:displayName="Mall publicerad" ma:description="Publiceringsdatum för den använda mallen" ma:format="DateOnly" ma:internalName="PVSWSDocToolPublishedDate" ma:readOnly="false">
      <xsd:simpleType>
        <xsd:restriction base="dms:DateTime"/>
      </xsd:simpleType>
    </xsd:element>
    <xsd:element name="PVSWSDocToolResponsible" ma:index="32" nillable="true" ma:displayName="Mallansvarig" ma:description="Den ansvariga för den använda mallen" ma:internalName="PVSWSDocToolResponsible" ma:readOnly="false">
      <xsd:simpleType>
        <xsd:restriction base="dms:Text"/>
      </xsd:simpleType>
    </xsd:element>
    <xsd:element name="PVSWSDocToolModifiedBy" ma:index="33" nillable="true" ma:displayName="Mall ändrad av" ma:description="Personen som ändrade den använda mallen" ma:internalName="PVSWSDocToolModifiedBy" ma:readOnly="false">
      <xsd:simpleType>
        <xsd:restriction base="dms:Text"/>
      </xsd:simpleType>
    </xsd:element>
    <xsd:element name="PVSWSDocToolProcess" ma:index="34" nillable="true" ma:displayName="Uppdragstyp för mall" ma:description="Uppdragstypen för den använda mallen" ma:internalName="PVSWSDocToolProcess" ma:readOnly="fals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Precio.VS.ApplicationLogic.Workplace.EventReceivers.DocumentEventReceiver_ItemAdded_Synchronous</Name>
    <Synchronization>Synchronous</Synchronization>
    <Type>10001</Type>
    <SequenceNumber>10000</SequenceNumber>
    <Url/>
    <Assembly>Precio.VS.ApplicationLogic, Version=1.0.0.0, Culture=neutral, PublicKeyToken=ebe4555da8d0fa9c</Assembly>
    <Class>Precio.VS.ApplicationLogic.Workplace.EventReceivers.DocumentEventReceiver</Class>
    <Data/>
    <Filter/>
  </Receiver>
  <Receiver>
    <Name>Precio.VS.ApplicationLogic.Workplace.EventReceivers.DocumentEventReceiver_ItemUpdated_Synchronous</Name>
    <Synchronization>Synchronous</Synchronization>
    <Type>10002</Type>
    <SequenceNumber>10000</SequenceNumber>
    <Url/>
    <Assembly>Precio.VS.ApplicationLogic, Version=1.0.0.0, Culture=neutral, PublicKeyToken=ebe4555da8d0fa9c</Assembly>
    <Class>Precio.VS.ApplicationLogic.Workplace.EventReceivers.DocumentEventReceiver</Class>
    <Data/>
    <Filter/>
  </Receiver>
  <Receiver>
    <Name>Precio.VS.ApplicationLogic.Workplace.EventReceivers.DocumentEventReceiver_ItemDeleted_Synchronous</Name>
    <Synchronization>Synchronous</Synchronization>
    <Type>10003</Type>
    <SequenceNumber>10000</SequenceNumber>
    <Url/>
    <Assembly>Precio.VS.ApplicationLogic, Version=1.0.0.0, Culture=neutral, PublicKeyToken=ebe4555da8d0fa9c</Assembly>
    <Class>Precio.VS.ApplicationLogic.Workplace.EventReceivers.DocumentEventReceiver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>
  <documentManagement>
    <PVSWSDocEstablishBy xmlns="http://schemas.microsoft.com/sharepoint/v3" xsi:nil="true"/>
    <PVSWSDocStatus xmlns="http://schemas.microsoft.com/sharepoint/v3" xsi:nil="true"/>
    <PVSWSDocToolProcess xmlns="http://schemas.microsoft.com/sharepoint/v3" xsi:nil="true"/>
    <PVSWSDocAssignNr xmlns="http://schemas.microsoft.com/sharepoint/v3">10311755</PVSWSDocAssignNr>
    <PVSWSDocAssignmentResponsible xmlns="http://schemas.microsoft.com/sharepoint/v3">Kalén, Victoria</PVSWSDocAssignmentResponsible>
    <PVSWSDocProjName xmlns="http://schemas.microsoft.com/sharepoint/v3">MKB av Interreg Sverige-Finland-Norge och Interreg Sverige-Norge</PVSWSDocProjName>
    <PVSWSDocChangeLabel xmlns="http://schemas.microsoft.com/sharepoint/v3" xsi:nil="true"/>
    <PVSWSDocItemVersion xmlns="http://schemas.microsoft.com/sharepoint/v3">0.3</PVSWSDocItemVersion>
    <PVSWSDocToolModifiedBy xmlns="http://schemas.microsoft.com/sharepoint/v3" xsi:nil="true"/>
    <PVSWSDocType xmlns="http://schemas.microsoft.com/sharepoint/v3" xsi:nil="true"/>
    <PVSWSDocLocation xmlns="http://schemas.microsoft.com/sharepoint/v3" xsi:nil="true"/>
    <PVSWSDocRevDate xmlns="http://schemas.microsoft.com/sharepoint/v3" xsi:nil="true"/>
    <PVSWSDocToolName xmlns="http://schemas.microsoft.com/sharepoint/v3" xsi:nil="true"/>
    <PVSWSDocAssign2 xmlns="http://schemas.microsoft.com/sharepoint/v3" xsi:nil="true"/>
    <PVSWSDocAssign3 xmlns="http://schemas.microsoft.com/sharepoint/v3" xsi:nil="true"/>
    <PVSWSDocApproveBy xmlns="http://schemas.microsoft.com/sharepoint/v3" xsi:nil="true"/>
    <PVSWSDocCompany xmlns="http://schemas.microsoft.com/sharepoint/v3">WSP Sverige AB</PVSWSDocCompany>
    <PVSWSDocAssign1 xmlns="http://schemas.microsoft.com/sharepoint/v3" xsi:nil="true"/>
    <PVSWSDocDate xmlns="http://schemas.microsoft.com/sharepoint/v3">2021-03-19T13:36:57+00:00</PVSWSDocDate>
    <PVSWSDocName xmlns="http://schemas.microsoft.com/sharepoint/v3">SEA GENERAL CONSULTATION AURORA_tre presentationer_20210503</PVSWSDocName>
    <PVSWSDocAssignment xmlns="http://schemas.microsoft.com/sharepoint/v3">MKB av Interreg Sverige-Finland-Norge och Interreg Sverige-Norge</PVSWSDocAssignment>
    <PVSWSDocAssign4 xmlns="http://schemas.microsoft.com/sharepoint/v3" xsi:nil="true"/>
    <PVSWSDocRevBy xmlns="http://schemas.microsoft.com/sharepoint/v3" xsi:nil="true"/>
    <PVSWSDocToolResponsible xmlns="http://schemas.microsoft.com/sharepoint/v3" xsi:nil="true"/>
    <PVSWSDocPhase xmlns="http://schemas.microsoft.com/sharepoint/v3" xsi:nil="true"/>
    <PVSWSDocToolVersion xmlns="http://schemas.microsoft.com/sharepoint/v3" xsi:nil="true"/>
    <PVSWSDocToolPublishedDate xmlns="http://schemas.microsoft.com/sharepoint/v3" xsi:nil="true"/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787B404-359C-4DE3-A2CA-ED15279BDE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E2574DC-7A72-4133-86C4-144B53C932A5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404B63BB-9E4F-4907-879C-63977E74E51A}">
  <ds:schemaRefs>
    <ds:schemaRef ds:uri="http://schemas.microsoft.com/office/2006/metadata/properties"/>
    <ds:schemaRef ds:uri="http://schemas.microsoft.com/sharepoint/v3"/>
  </ds:schemaRefs>
</ds:datastoreItem>
</file>

<file path=customXml/itemProps4.xml><?xml version="1.0" encoding="utf-8"?>
<ds:datastoreItem xmlns:ds="http://schemas.openxmlformats.org/officeDocument/2006/customXml" ds:itemID="{0C5545FB-0F1E-4F79-86E7-635AC902388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2323</TotalTime>
  <Words>1254</Words>
  <Application>Microsoft Office PowerPoint</Application>
  <PresentationFormat>Bredbild</PresentationFormat>
  <Paragraphs>115</Paragraphs>
  <Slides>11</Slides>
  <Notes>0</Notes>
  <HiddenSlides>1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6" baseType="lpstr">
      <vt:lpstr>Arial</vt:lpstr>
      <vt:lpstr>Calibri</vt:lpstr>
      <vt:lpstr>Montserrat</vt:lpstr>
      <vt:lpstr>Montserrat Light</vt:lpstr>
      <vt:lpstr>Thème Office</vt:lpstr>
      <vt:lpstr>PowerPoint-presentation</vt:lpstr>
      <vt:lpstr>Introduction</vt:lpstr>
      <vt:lpstr>The SEA process</vt:lpstr>
      <vt:lpstr>Scoping and SEA results</vt:lpstr>
      <vt:lpstr>Scoping and SEA results</vt:lpstr>
      <vt:lpstr>Scoping and SEA results</vt:lpstr>
      <vt:lpstr>Scoping and SEA results</vt:lpstr>
      <vt:lpstr>ASSESMENT OF RESOURCE ALLOCATION</vt:lpstr>
      <vt:lpstr>ASSESSMENT OF ACTIONS TAKEN TO REDUCE  NEGATIVE ENVIRONMENTAL IMPACT, IN E.G.  THE PROGRAMMING STAGE AND THROUGH  SYSTEMS OF MONITORING </vt:lpstr>
      <vt:lpstr>DESCRIPTION OF A COUNTERFACTUAL  SITUATION AND ASSESSMENT OF  ALTERNATIVES TO PROPOSED PROGRAMME 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Göran Hallin</dc:creator>
  <cp:lastModifiedBy>Mäntyranta Iiris</cp:lastModifiedBy>
  <cp:revision>26</cp:revision>
  <dcterms:created xsi:type="dcterms:W3CDTF">2021-03-17T22:12:37Z</dcterms:created>
  <dcterms:modified xsi:type="dcterms:W3CDTF">2021-05-04T08:28:05Z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0x010100F3AFF667EC9D4557811DA86F1C6D7EFB002C8C49020F30E34BA171D4FDB6EAE64E</vt:lpwstr>
  </property>
</Properties>
</file>